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257" r:id="rId3"/>
    <p:sldId id="258" r:id="rId4"/>
    <p:sldId id="259" r:id="rId5"/>
    <p:sldId id="269" r:id="rId6"/>
    <p:sldId id="288" r:id="rId7"/>
    <p:sldId id="289" r:id="rId8"/>
    <p:sldId id="261" r:id="rId9"/>
    <p:sldId id="260" r:id="rId10"/>
    <p:sldId id="274" r:id="rId11"/>
    <p:sldId id="263" r:id="rId12"/>
    <p:sldId id="266" r:id="rId13"/>
    <p:sldId id="267" r:id="rId14"/>
    <p:sldId id="275" r:id="rId15"/>
    <p:sldId id="296" r:id="rId16"/>
    <p:sldId id="273" r:id="rId17"/>
    <p:sldId id="290" r:id="rId18"/>
    <p:sldId id="295" r:id="rId19"/>
    <p:sldId id="292" r:id="rId20"/>
    <p:sldId id="283" r:id="rId21"/>
    <p:sldId id="293" r:id="rId22"/>
    <p:sldId id="294" r:id="rId23"/>
    <p:sldId id="281" r:id="rId24"/>
    <p:sldId id="280" r:id="rId25"/>
    <p:sldId id="276" r:id="rId26"/>
    <p:sldId id="282" r:id="rId27"/>
    <p:sldId id="277" r:id="rId28"/>
    <p:sldId id="278" r:id="rId29"/>
    <p:sldId id="279" r:id="rId30"/>
    <p:sldId id="271" r:id="rId31"/>
    <p:sldId id="268" r:id="rId32"/>
    <p:sldId id="284" r:id="rId33"/>
    <p:sldId id="285" r:id="rId34"/>
    <p:sldId id="270" r:id="rId35"/>
    <p:sldId id="287"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6" autoAdjust="0"/>
    <p:restoredTop sz="82996" autoAdjust="0"/>
  </p:normalViewPr>
  <p:slideViewPr>
    <p:cSldViewPr snapToGrid="0">
      <p:cViewPr varScale="1">
        <p:scale>
          <a:sx n="55" d="100"/>
          <a:sy n="55" d="100"/>
        </p:scale>
        <p:origin x="-1644" y="-84"/>
      </p:cViewPr>
      <p:guideLst>
        <p:guide orient="horz" pos="2160"/>
        <p:guide pos="2880"/>
      </p:guideLst>
    </p:cSldViewPr>
  </p:slideViewPr>
  <p:notesTextViewPr>
    <p:cViewPr>
      <p:scale>
        <a:sx n="1" d="1"/>
        <a:sy n="1" d="1"/>
      </p:scale>
      <p:origin x="0" y="0"/>
    </p:cViewPr>
  </p:notesTextViewPr>
  <p:notesViewPr>
    <p:cSldViewPr snapToGrid="0">
      <p:cViewPr varScale="1">
        <p:scale>
          <a:sx n="68" d="100"/>
          <a:sy n="68" d="100"/>
        </p:scale>
        <p:origin x="2213" y="4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74881D7-30A7-495D-A53B-9B941B1605FA}" type="datetimeFigureOut">
              <a:rPr lang="en-US" smtClean="0"/>
              <a:pPr/>
              <a:t>7/20/2017</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DFD0E9D-E564-4D22-8F85-AE36834345D3}" type="slidenum">
              <a:rPr lang="en-US" smtClean="0"/>
              <a:pPr/>
              <a:t>‹#›</a:t>
            </a:fld>
            <a:endParaRPr lang="en-US" dirty="0"/>
          </a:p>
        </p:txBody>
      </p:sp>
    </p:spTree>
    <p:extLst>
      <p:ext uri="{BB962C8B-B14F-4D97-AF65-F5344CB8AC3E}">
        <p14:creationId xmlns="" xmlns:p14="http://schemas.microsoft.com/office/powerpoint/2010/main" val="2069364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5B05B81-1CB1-45FF-B04D-82862DF2D361}" type="datetimeFigureOut">
              <a:rPr lang="en-US" smtClean="0"/>
              <a:pPr/>
              <a:t>7/20/2017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F83006D-ED67-483B-A13D-FB25B315A525}" type="slidenum">
              <a:rPr lang="en-US" smtClean="0"/>
              <a:pPr/>
              <a:t>‹#›</a:t>
            </a:fld>
            <a:endParaRPr lang="en-US" dirty="0"/>
          </a:p>
        </p:txBody>
      </p:sp>
    </p:spTree>
    <p:extLst>
      <p:ext uri="{BB962C8B-B14F-4D97-AF65-F5344CB8AC3E}">
        <p14:creationId xmlns="" xmlns:p14="http://schemas.microsoft.com/office/powerpoint/2010/main" val="63941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mass.gov/eohhs/docs/dph/cdc/tb/summary-data-2015.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3006D-ED67-483B-A13D-FB25B315A525}" type="slidenum">
              <a:rPr lang="en-US" smtClean="0"/>
              <a:pPr/>
              <a:t>1</a:t>
            </a:fld>
            <a:endParaRPr lang="en-US" dirty="0"/>
          </a:p>
        </p:txBody>
      </p:sp>
    </p:spTree>
    <p:extLst>
      <p:ext uri="{BB962C8B-B14F-4D97-AF65-F5344CB8AC3E}">
        <p14:creationId xmlns="" xmlns:p14="http://schemas.microsoft.com/office/powerpoint/2010/main" val="3241780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3006D-ED67-483B-A13D-FB25B315A525}" type="slidenum">
              <a:rPr lang="en-US" smtClean="0"/>
              <a:pPr/>
              <a:t>12</a:t>
            </a:fld>
            <a:endParaRPr lang="en-US" dirty="0"/>
          </a:p>
        </p:txBody>
      </p:sp>
    </p:spTree>
    <p:extLst>
      <p:ext uri="{BB962C8B-B14F-4D97-AF65-F5344CB8AC3E}">
        <p14:creationId xmlns="" xmlns:p14="http://schemas.microsoft.com/office/powerpoint/2010/main" val="3528989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3006D-ED67-483B-A13D-FB25B315A525}" type="slidenum">
              <a:rPr lang="en-US" smtClean="0"/>
              <a:pPr/>
              <a:t>13</a:t>
            </a:fld>
            <a:endParaRPr lang="en-US" dirty="0"/>
          </a:p>
        </p:txBody>
      </p:sp>
    </p:spTree>
    <p:extLst>
      <p:ext uri="{BB962C8B-B14F-4D97-AF65-F5344CB8AC3E}">
        <p14:creationId xmlns="" xmlns:p14="http://schemas.microsoft.com/office/powerpoint/2010/main" val="879372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3006D-ED67-483B-A13D-FB25B315A525}" type="slidenum">
              <a:rPr lang="en-US" smtClean="0"/>
              <a:pPr/>
              <a:t>14</a:t>
            </a:fld>
            <a:endParaRPr lang="en-US" dirty="0"/>
          </a:p>
        </p:txBody>
      </p:sp>
    </p:spTree>
    <p:extLst>
      <p:ext uri="{BB962C8B-B14F-4D97-AF65-F5344CB8AC3E}">
        <p14:creationId xmlns="" xmlns:p14="http://schemas.microsoft.com/office/powerpoint/2010/main" val="732164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3006D-ED67-483B-A13D-FB25B315A525}" type="slidenum">
              <a:rPr lang="en-US" smtClean="0"/>
              <a:pPr/>
              <a:t>15</a:t>
            </a:fld>
            <a:endParaRPr lang="en-US" dirty="0"/>
          </a:p>
        </p:txBody>
      </p:sp>
    </p:spTree>
    <p:extLst>
      <p:ext uri="{BB962C8B-B14F-4D97-AF65-F5344CB8AC3E}">
        <p14:creationId xmlns="" xmlns:p14="http://schemas.microsoft.com/office/powerpoint/2010/main" val="3571905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3006D-ED67-483B-A13D-FB25B315A525}" type="slidenum">
              <a:rPr lang="en-US" smtClean="0"/>
              <a:pPr/>
              <a:t>16</a:t>
            </a:fld>
            <a:endParaRPr lang="en-US" dirty="0"/>
          </a:p>
        </p:txBody>
      </p:sp>
    </p:spTree>
    <p:extLst>
      <p:ext uri="{BB962C8B-B14F-4D97-AF65-F5344CB8AC3E}">
        <p14:creationId xmlns="" xmlns:p14="http://schemas.microsoft.com/office/powerpoint/2010/main" val="2005057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best ways to move up the income ladder is to get a college degree.</a:t>
            </a:r>
            <a:r>
              <a:rPr lang="en-US" baseline="0" dirty="0" smtClean="0"/>
              <a:t> Adults with a bachelor’s degree make double those with just a high school diploma, and more than double those without a diploma.</a:t>
            </a:r>
          </a:p>
          <a:p>
            <a:endParaRPr lang="en-US" baseline="0" dirty="0" smtClean="0"/>
          </a:p>
          <a:p>
            <a:r>
              <a:rPr lang="en-US" baseline="0" dirty="0" smtClean="0"/>
              <a:t>Yet, as this chart shows, the region has major gaps in bachelor’s degree attainment by race.</a:t>
            </a:r>
            <a:endParaRPr lang="en-US" dirty="0"/>
          </a:p>
        </p:txBody>
      </p:sp>
      <p:sp>
        <p:nvSpPr>
          <p:cNvPr id="4" name="Slide Number Placeholder 3"/>
          <p:cNvSpPr>
            <a:spLocks noGrp="1"/>
          </p:cNvSpPr>
          <p:nvPr>
            <p:ph type="sldNum" sz="quarter" idx="10"/>
          </p:nvPr>
        </p:nvSpPr>
        <p:spPr/>
        <p:txBody>
          <a:bodyPr/>
          <a:lstStyle/>
          <a:p>
            <a:fld id="{E5A59EA8-3B36-49C4-B2B4-A14B2121527D}" type="slidenum">
              <a:rPr lang="en-US" smtClean="0"/>
              <a:pPr/>
              <a:t>18</a:t>
            </a:fld>
            <a:endParaRPr lang="en-US" dirty="0"/>
          </a:p>
        </p:txBody>
      </p:sp>
    </p:spTree>
    <p:extLst>
      <p:ext uri="{BB962C8B-B14F-4D97-AF65-F5344CB8AC3E}">
        <p14:creationId xmlns="" xmlns:p14="http://schemas.microsoft.com/office/powerpoint/2010/main" val="1762832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rtl="0"/>
            <a:r>
              <a:rPr lang="en-US" sz="1200" b="0" i="0" u="none" strike="noStrike" kern="1200" dirty="0" smtClean="0">
                <a:solidFill>
                  <a:schemeClr val="tx1"/>
                </a:solidFill>
                <a:latin typeface="+mn-lt"/>
                <a:ea typeface="+mn-ea"/>
                <a:cs typeface="+mn-cs"/>
              </a:rPr>
              <a:t>At the same time as the region has become more diverse, it has become more racially and economically segregated. The 2011 State of Equity found that Metro Boston is among the most segregated regions in the country. Of 100 large metropolitan areas, Boston ranked 13th most segregated for Black and White residents, 9th most segregated for Asian and White residents, and 6th most segregated for Latino and White residents. </a:t>
            </a:r>
            <a:endParaRPr lang="en-US" b="0" dirty="0" smtClean="0"/>
          </a:p>
          <a:p>
            <a:pPr rtl="0"/>
            <a:r>
              <a:rPr lang="en-US" sz="1200" b="0" i="0" u="none" strike="noStrike" kern="1200" dirty="0" smtClean="0">
                <a:solidFill>
                  <a:schemeClr val="tx1"/>
                </a:solidFill>
                <a:latin typeface="+mn-lt"/>
                <a:ea typeface="+mn-ea"/>
                <a:cs typeface="+mn-cs"/>
              </a:rPr>
              <a:t>In this update, we see, too, that the region is becoming more and more economically segregated, so that lower-income households are becoming more concentrated with less income diversity.</a:t>
            </a:r>
            <a:endParaRPr lang="en-US" b="0" dirty="0" smtClean="0"/>
          </a:p>
          <a:p>
            <a:r>
              <a:rPr lang="en-US" b="0" dirty="0" smtClean="0"/>
              <a:t/>
            </a:r>
            <a:br>
              <a:rPr lang="en-US" b="0" dirty="0" smtClean="0"/>
            </a:br>
            <a:r>
              <a:rPr lang="en-US" sz="1200" b="0" i="0" u="none" strike="noStrike" kern="1200" dirty="0" smtClean="0">
                <a:solidFill>
                  <a:schemeClr val="tx1"/>
                </a:solidFill>
                <a:latin typeface="+mn-lt"/>
                <a:ea typeface="+mn-ea"/>
                <a:cs typeface="+mn-cs"/>
              </a:rPr>
              <a:t>The confluence of the racial and economic segregation is what you see on this slide. This chart shows neighborhood median income by household income for Black, Latino, Asian and White households. Along the y-axis, you see median neighborhood income, and along the x-axis you see household income. Each line represents the income of a household headed by someone of one of these four race or ethnicities, and the corresponding likely median income in their neighborhood. So here, you see that a White household with an income of about $10,000 is likely to live in a neighborhood where the average income is over $60,000. A Black or Latino household making $10,000 is likely to live in a neighborhood with a median household income of just over $40,000. On the higher end, a White household making about $80,000 is likely to live in a neighborhood with a median income of about $75,000, whereas a Black household making $80,000 is likely to live in a neighborhood with a median income of about $50,000.</a:t>
            </a:r>
          </a:p>
          <a:p>
            <a:endParaRPr lang="en-US" sz="1200" b="0" i="0" u="none" strike="noStrike" kern="120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The trend for Asian households shows that lower-income Asian households tend to live in neighborhoods with incomes similar to Black and Latino households, but high-income Asian households tend to live in more affluent neighborhoods, more</a:t>
            </a:r>
            <a:r>
              <a:rPr lang="en-US" sz="1200" b="0" i="0" u="none" strike="noStrike" kern="1200" baseline="0" dirty="0" smtClean="0">
                <a:solidFill>
                  <a:schemeClr val="tx1"/>
                </a:solidFill>
                <a:latin typeface="+mn-lt"/>
                <a:ea typeface="+mn-ea"/>
                <a:cs typeface="+mn-cs"/>
              </a:rPr>
              <a:t> similar</a:t>
            </a:r>
            <a:r>
              <a:rPr lang="en-US" sz="1200" b="0" i="0" u="none" strike="noStrike" kern="1200" dirty="0" smtClean="0">
                <a:solidFill>
                  <a:schemeClr val="tx1"/>
                </a:solidFill>
                <a:latin typeface="+mn-lt"/>
                <a:ea typeface="+mn-ea"/>
                <a:cs typeface="+mn-cs"/>
              </a:rPr>
              <a:t> to the trend for Whites.</a:t>
            </a:r>
          </a:p>
          <a:p>
            <a:endParaRPr lang="en-US" sz="1200" b="0" i="0" u="none" strike="noStrike" kern="120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The disparities in these trends have increased since 2000.</a:t>
            </a:r>
            <a:endParaRPr lang="en-US" dirty="0"/>
          </a:p>
        </p:txBody>
      </p:sp>
      <p:sp>
        <p:nvSpPr>
          <p:cNvPr id="4" name="Slide Number Placeholder 3"/>
          <p:cNvSpPr>
            <a:spLocks noGrp="1"/>
          </p:cNvSpPr>
          <p:nvPr>
            <p:ph type="sldNum" sz="quarter" idx="10"/>
          </p:nvPr>
        </p:nvSpPr>
        <p:spPr/>
        <p:txBody>
          <a:bodyPr/>
          <a:lstStyle/>
          <a:p>
            <a:fld id="{E5A59EA8-3B36-49C4-B2B4-A14B2121527D}" type="slidenum">
              <a:rPr lang="en-US" smtClean="0"/>
              <a:pPr/>
              <a:t>19</a:t>
            </a:fld>
            <a:endParaRPr lang="en-US" dirty="0"/>
          </a:p>
        </p:txBody>
      </p:sp>
    </p:spTree>
    <p:extLst>
      <p:ext uri="{BB962C8B-B14F-4D97-AF65-F5344CB8AC3E}">
        <p14:creationId xmlns="" xmlns:p14="http://schemas.microsoft.com/office/powerpoint/2010/main" val="3824305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
              <a:t>http://scholarworks.umb.edu/cgi/viewcontent.cgi?article=1055&amp;context=csp_pubs</a:t>
            </a:r>
          </a:p>
        </p:txBody>
      </p:sp>
    </p:spTree>
    <p:extLst>
      <p:ext uri="{BB962C8B-B14F-4D97-AF65-F5344CB8AC3E}">
        <p14:creationId xmlns="" xmlns:p14="http://schemas.microsoft.com/office/powerpoint/2010/main" val="4182381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latin typeface="+mn-lt"/>
                <a:ea typeface="+mn-ea"/>
                <a:cs typeface="+mn-cs"/>
              </a:rPr>
              <a:t>One of the most important early indicators of childhood health is birth weight. Low birth weight</a:t>
            </a:r>
            <a:r>
              <a:rPr lang="en-US" sz="1200" b="0" i="0" u="none" strike="noStrike" kern="1200" baseline="0" dirty="0" smtClean="0">
                <a:solidFill>
                  <a:schemeClr val="tx1"/>
                </a:solidFill>
                <a:latin typeface="+mn-lt"/>
                <a:ea typeface="+mn-ea"/>
                <a:cs typeface="+mn-cs"/>
              </a:rPr>
              <a:t> of</a:t>
            </a:r>
            <a:r>
              <a:rPr lang="en-US" sz="1200" b="0" i="0" u="none" strike="noStrike" kern="1200" dirty="0" smtClean="0">
                <a:solidFill>
                  <a:schemeClr val="tx1"/>
                </a:solidFill>
                <a:latin typeface="+mn-lt"/>
                <a:ea typeface="+mn-ea"/>
                <a:cs typeface="+mn-cs"/>
              </a:rPr>
              <a:t> less than 5.5 pounds</a:t>
            </a:r>
            <a:r>
              <a:rPr lang="en-US" sz="1200" b="0" i="0" u="none" strike="noStrike" kern="1200" baseline="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rPr>
              <a:t>has been associated with educational and developmental delays and adult health problems. Social and environmental conditions increase the risk of having a low birth weight baby, regardless of a mother’s individual risk factors.</a:t>
            </a:r>
          </a:p>
          <a:p>
            <a:pPr rtl="0"/>
            <a:endParaRPr lang="en-US" b="0" dirty="0" smtClean="0"/>
          </a:p>
          <a:p>
            <a:pPr rtl="0"/>
            <a:r>
              <a:rPr lang="en-US" sz="1200" b="0" i="0" u="none" strike="noStrike" kern="1200" dirty="0" smtClean="0">
                <a:solidFill>
                  <a:schemeClr val="tx1"/>
                </a:solidFill>
                <a:latin typeface="+mn-lt"/>
                <a:ea typeface="+mn-ea"/>
                <a:cs typeface="+mn-cs"/>
              </a:rPr>
              <a:t>In 2011, the disparities demonstrated in low birth weight by race and educational attainment were striking. </a:t>
            </a:r>
            <a:endParaRPr lang="en-US" b="0" dirty="0" smtClean="0"/>
          </a:p>
          <a:p>
            <a:pPr rtl="0"/>
            <a:endParaRPr lang="en-US" b="0" dirty="0" smtClean="0"/>
          </a:p>
          <a:p>
            <a:pPr rtl="0"/>
            <a:r>
              <a:rPr lang="en-US" b="0" dirty="0" smtClean="0"/>
              <a:t>This chart</a:t>
            </a:r>
            <a:r>
              <a:rPr lang="en-US" b="0" baseline="0" dirty="0" smtClean="0"/>
              <a:t> shows:</a:t>
            </a:r>
            <a:r>
              <a:rPr lang="en-US" b="0" dirty="0" smtClean="0"/>
              <a:t/>
            </a:r>
            <a:br>
              <a:rPr lang="en-US" b="0" dirty="0" smtClean="0"/>
            </a:br>
            <a:r>
              <a:rPr lang="en-US" sz="1200" b="0" i="0" u="none" strike="noStrike" kern="1200" dirty="0" smtClean="0">
                <a:solidFill>
                  <a:schemeClr val="tx1"/>
                </a:solidFill>
                <a:latin typeface="+mn-lt"/>
                <a:ea typeface="+mn-ea"/>
                <a:cs typeface="+mn-cs"/>
              </a:rPr>
              <a:t>Less than high school on your left in blue: light blue is older data, from 2005-09, darker blue is most recent data available, 2010-14</a:t>
            </a:r>
            <a:endParaRPr lang="en-US" b="0" dirty="0" smtClean="0"/>
          </a:p>
          <a:p>
            <a:pPr rtl="0"/>
            <a:r>
              <a:rPr lang="en-US" sz="1200" b="0" i="0" u="none" strike="noStrike" kern="1200" dirty="0" smtClean="0">
                <a:solidFill>
                  <a:schemeClr val="tx1"/>
                </a:solidFill>
                <a:latin typeface="+mn-lt"/>
                <a:ea typeface="+mn-ea"/>
                <a:cs typeface="+mn-cs"/>
              </a:rPr>
              <a:t>College graduate on your right in red: light red is older data, from 2005-09, darker red is most recent data available, 2010-14</a:t>
            </a:r>
            <a:endParaRPr lang="en-US" b="0" dirty="0" smtClean="0"/>
          </a:p>
          <a:p>
            <a:pPr rtl="0"/>
            <a:endParaRPr lang="en-US" sz="1200" b="0" i="0" u="none" strike="noStrike" kern="1200" dirty="0" smtClean="0">
              <a:solidFill>
                <a:schemeClr val="tx1"/>
              </a:solidFill>
              <a:latin typeface="+mn-lt"/>
              <a:ea typeface="+mn-ea"/>
              <a:cs typeface="+mn-cs"/>
            </a:endParaRPr>
          </a:p>
          <a:p>
            <a:pPr rtl="0"/>
            <a:r>
              <a:rPr lang="en-US" sz="1200" b="0" i="0" u="none" strike="noStrike" kern="1200" dirty="0" smtClean="0">
                <a:solidFill>
                  <a:schemeClr val="tx1"/>
                </a:solidFill>
                <a:latin typeface="+mn-lt"/>
                <a:ea typeface="+mn-ea"/>
                <a:cs typeface="+mn-cs"/>
              </a:rPr>
              <a:t>Within each racial and ethnic group, there are higher rates for mothers without a high school diploma and lower rates for mothers with a college degree</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Comparing across race and ethnicity, Black mothers have the highest rates at both educational attainment levels (and this carries through with other attainment levels)</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Some good news, though, for most women of color low-birth weight rates have declined since 2005-09, so you can see here, for Black mothers without a high school diploma, Black mothers with a college degree, Asian mothers without a high school diploma, and Latina mothers with a college degree, the rates in 2010-14 are all lower than they were in 2005-09. White women without a high school diploma saw an increase in low birth weight rate, so not all the news is positive.</a:t>
            </a:r>
            <a:endParaRPr lang="en-US" b="0" dirty="0" smtClean="0"/>
          </a:p>
          <a:p>
            <a:r>
              <a:rPr lang="en-US" b="0" dirty="0" smtClean="0"/>
              <a:t/>
            </a:r>
            <a:br>
              <a:rPr lang="en-US" b="0" dirty="0" smtClean="0"/>
            </a:br>
            <a:r>
              <a:rPr lang="en-US" sz="1200" b="0" i="0" u="none" strike="noStrike" kern="1200" dirty="0" smtClean="0">
                <a:solidFill>
                  <a:schemeClr val="tx1"/>
                </a:solidFill>
                <a:latin typeface="+mn-lt"/>
                <a:ea typeface="+mn-ea"/>
                <a:cs typeface="+mn-cs"/>
              </a:rPr>
              <a:t>Where we have seen improvements though, the implications are good for the future of the region’s children.</a:t>
            </a:r>
            <a:endParaRPr lang="en-US" dirty="0" smtClean="0"/>
          </a:p>
          <a:p>
            <a:pPr marL="171450" indent="-171450">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E5A59EA8-3B36-49C4-B2B4-A14B2121527D}" type="slidenum">
              <a:rPr lang="en-US" smtClean="0"/>
              <a:pPr/>
              <a:t>21</a:t>
            </a:fld>
            <a:endParaRPr lang="en-US" dirty="0"/>
          </a:p>
        </p:txBody>
      </p:sp>
    </p:spTree>
    <p:extLst>
      <p:ext uri="{BB962C8B-B14F-4D97-AF65-F5344CB8AC3E}">
        <p14:creationId xmlns="" xmlns:p14="http://schemas.microsoft.com/office/powerpoint/2010/main" val="1899257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latin typeface="+mn-lt"/>
                <a:ea typeface="+mn-ea"/>
                <a:cs typeface="+mn-cs"/>
              </a:rPr>
              <a:t>Incarceration rate trends, again, show major disparities by race and ethnicity, but have generally been trending downward since 2010. This data is just for inmates in the Massachusetts Department of Corrections jurisdiction. Black and Latino inmates are severely overrepresented in these facilities, and as you can see here, Native Americans have the highest rate of incarceration, by race and ethnicity, in these facilities. We don’t have the data for it here, but national studies demonstrate that there are additional marginalized groups that are overrepresented in the prison system, including low-income people, people with disabilities, the homeless, and LGBTQ+ people.</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Research also suggests that the main drivers of disparities in incarceration rates are inequitable access to resources, rigid and inflexible legislation (eg; mandatory minimums), and discrimination in policing and sentencing.</a:t>
            </a:r>
            <a:endParaRPr lang="en-US" b="0" dirty="0" smtClean="0"/>
          </a:p>
          <a:p>
            <a:r>
              <a:rPr lang="en-US" b="0" dirty="0" smtClean="0"/>
              <a:t/>
            </a:r>
            <a:br>
              <a:rPr lang="en-US" b="0" dirty="0" smtClean="0"/>
            </a:br>
            <a:r>
              <a:rPr lang="en-US" sz="1200" b="0" i="0" u="none" strike="noStrike" kern="1200" dirty="0" smtClean="0">
                <a:solidFill>
                  <a:schemeClr val="tx1"/>
                </a:solidFill>
                <a:latin typeface="+mn-lt"/>
                <a:ea typeface="+mn-ea"/>
                <a:cs typeface="+mn-cs"/>
              </a:rPr>
              <a:t>Incarceration severely limits job, housing, and educational opportunities for former inmates, and encounters with the criminal justice system can have long-term impacts on earning power and employability, as well as mental and physical health. As inmates leave the system they need support to reenter life outside.</a:t>
            </a:r>
            <a:endParaRPr lang="en-US" dirty="0"/>
          </a:p>
        </p:txBody>
      </p:sp>
      <p:sp>
        <p:nvSpPr>
          <p:cNvPr id="4" name="Slide Number Placeholder 3"/>
          <p:cNvSpPr>
            <a:spLocks noGrp="1"/>
          </p:cNvSpPr>
          <p:nvPr>
            <p:ph type="sldNum" sz="quarter" idx="10"/>
          </p:nvPr>
        </p:nvSpPr>
        <p:spPr/>
        <p:txBody>
          <a:bodyPr/>
          <a:lstStyle/>
          <a:p>
            <a:fld id="{E5A59EA8-3B36-49C4-B2B4-A14B2121527D}" type="slidenum">
              <a:rPr lang="en-US" smtClean="0"/>
              <a:pPr/>
              <a:t>22</a:t>
            </a:fld>
            <a:endParaRPr lang="en-US" dirty="0"/>
          </a:p>
        </p:txBody>
      </p:sp>
    </p:spTree>
    <p:extLst>
      <p:ext uri="{BB962C8B-B14F-4D97-AF65-F5344CB8AC3E}">
        <p14:creationId xmlns="" xmlns:p14="http://schemas.microsoft.com/office/powerpoint/2010/main" val="2794784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3006D-ED67-483B-A13D-FB25B315A525}" type="slidenum">
              <a:rPr lang="en-US" smtClean="0"/>
              <a:pPr/>
              <a:t>2</a:t>
            </a:fld>
            <a:endParaRPr lang="en-US" dirty="0"/>
          </a:p>
        </p:txBody>
      </p:sp>
    </p:spTree>
    <p:extLst>
      <p:ext uri="{BB962C8B-B14F-4D97-AF65-F5344CB8AC3E}">
        <p14:creationId xmlns="" xmlns:p14="http://schemas.microsoft.com/office/powerpoint/2010/main" val="130068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smtClean="0">
                <a:latin typeface="Lato"/>
                <a:ea typeface="Lato"/>
                <a:cs typeface="Lato"/>
                <a:sym typeface="Lato"/>
              </a:rPr>
              <a:t>Within the CHNA 20 community, 7.4%  more hispanic babies, and</a:t>
            </a:r>
            <a:r>
              <a:rPr lang="en" dirty="0" smtClean="0">
                <a:solidFill>
                  <a:srgbClr val="0000FF"/>
                </a:solidFill>
                <a:latin typeface="Lato"/>
                <a:ea typeface="Lato"/>
                <a:cs typeface="Lato"/>
                <a:sym typeface="Lato"/>
              </a:rPr>
              <a:t> 5.9% more Black (non-hispanic) babies are born at a low birth weight compared </a:t>
            </a:r>
            <a:r>
              <a:rPr lang="en" dirty="0" smtClean="0">
                <a:latin typeface="Lato"/>
                <a:ea typeface="Lato"/>
                <a:cs typeface="Lato"/>
                <a:sym typeface="Lato"/>
              </a:rPr>
              <a:t>to their White counterparts.</a:t>
            </a:r>
          </a:p>
          <a:p>
            <a:endParaRPr dirty="0"/>
          </a:p>
        </p:txBody>
      </p:sp>
    </p:spTree>
    <p:extLst>
      <p:ext uri="{BB962C8B-B14F-4D97-AF65-F5344CB8AC3E}">
        <p14:creationId xmlns="" xmlns:p14="http://schemas.microsoft.com/office/powerpoint/2010/main" val="3723745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
              <a:t>http://www.mass.gov/eohhs/gov/departments/dph/programs/community-health/diabetes/massachusetts-diabetes-data.html</a:t>
            </a:r>
          </a:p>
        </p:txBody>
      </p:sp>
    </p:spTree>
    <p:extLst>
      <p:ext uri="{BB962C8B-B14F-4D97-AF65-F5344CB8AC3E}">
        <p14:creationId xmlns="" xmlns:p14="http://schemas.microsoft.com/office/powerpoint/2010/main" val="1111552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
              <a:t>http://www.mass.gov/eohhs/docs/dph/aids/2016-profiles/epidemic-glance.pdf</a:t>
            </a:r>
          </a:p>
        </p:txBody>
      </p:sp>
    </p:spTree>
    <p:extLst>
      <p:ext uri="{BB962C8B-B14F-4D97-AF65-F5344CB8AC3E}">
        <p14:creationId xmlns="" xmlns:p14="http://schemas.microsoft.com/office/powerpoint/2010/main" val="4039265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extLst>
      <p:ext uri="{BB962C8B-B14F-4D97-AF65-F5344CB8AC3E}">
        <p14:creationId xmlns="" xmlns:p14="http://schemas.microsoft.com/office/powerpoint/2010/main" val="1513700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extLst>
      <p:ext uri="{BB962C8B-B14F-4D97-AF65-F5344CB8AC3E}">
        <p14:creationId xmlns="" xmlns:p14="http://schemas.microsoft.com/office/powerpoint/2010/main" val="4021957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 u="sng">
                <a:solidFill>
                  <a:schemeClr val="hlink"/>
                </a:solidFill>
                <a:hlinkClick r:id="rId3"/>
              </a:rPr>
              <a:t>http://www.mass.gov/eohhs/docs/dph/cdc/tb/summary-data-2015.pdf</a:t>
            </a:r>
          </a:p>
          <a:p>
            <a:r>
              <a:rPr lang="en"/>
              <a:t>http://www.mass.gov/eohhs/docs/dph/cdc/reporting/hbv-annual-report-2016.pdf</a:t>
            </a:r>
          </a:p>
        </p:txBody>
      </p:sp>
    </p:spTree>
    <p:extLst>
      <p:ext uri="{BB962C8B-B14F-4D97-AF65-F5344CB8AC3E}">
        <p14:creationId xmlns="" xmlns:p14="http://schemas.microsoft.com/office/powerpoint/2010/main" val="3253695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extLst>
      <p:ext uri="{BB962C8B-B14F-4D97-AF65-F5344CB8AC3E}">
        <p14:creationId xmlns="" xmlns:p14="http://schemas.microsoft.com/office/powerpoint/2010/main" val="754703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3006D-ED67-483B-A13D-FB25B315A525}" type="slidenum">
              <a:rPr lang="en-US" smtClean="0"/>
              <a:pPr/>
              <a:t>30</a:t>
            </a:fld>
            <a:endParaRPr lang="en-US" dirty="0"/>
          </a:p>
        </p:txBody>
      </p:sp>
    </p:spTree>
    <p:extLst>
      <p:ext uri="{BB962C8B-B14F-4D97-AF65-F5344CB8AC3E}">
        <p14:creationId xmlns="" xmlns:p14="http://schemas.microsoft.com/office/powerpoint/2010/main" val="3061730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u="sng" dirty="0"/>
              <a:t>ADDRESS &amp; CONTEXTUALIZE RACISM</a:t>
            </a:r>
            <a:endParaRPr lang="en-US" dirty="0"/>
          </a:p>
          <a:p>
            <a:pPr lvl="0"/>
            <a:endParaRPr lang="en-US" b="1" dirty="0"/>
          </a:p>
          <a:p>
            <a:pPr lvl="0"/>
            <a:endParaRPr lang="en-US" b="1" dirty="0"/>
          </a:p>
          <a:p>
            <a:pPr lvl="0"/>
            <a:r>
              <a:rPr lang="en-US" b="1" dirty="0"/>
              <a:t>Address Race and Ethnicity Directly</a:t>
            </a:r>
            <a:endParaRPr lang="en-US" dirty="0"/>
          </a:p>
          <a:p>
            <a:pPr lvl="1"/>
            <a:r>
              <a:rPr lang="en-US" b="1" u="sng" dirty="0"/>
              <a:t>	</a:t>
            </a:r>
            <a:r>
              <a:rPr lang="en-US" dirty="0"/>
              <a:t>As an underlying cause of disparities, documents should explore whether disparities vary by race/ethnicity and if they do, address racism directly.</a:t>
            </a:r>
          </a:p>
          <a:p>
            <a:pPr lvl="1"/>
            <a:r>
              <a:rPr lang="en-US" dirty="0"/>
              <a:t>Always include a clear definition of race/ethnicity. Clearly define what race means in the context of decision making and justifying its inclusion as an indicator</a:t>
            </a:r>
            <a:r>
              <a:rPr lang="en-US" b="1" dirty="0"/>
              <a:t> </a:t>
            </a:r>
            <a:r>
              <a:rPr lang="en-US" dirty="0"/>
              <a:t>help answer the question “what does data on race tell us”. This is critical to help guide the appropriate interpretation of these data, as well as resulting recommendations.</a:t>
            </a:r>
          </a:p>
          <a:p>
            <a:pPr lvl="1"/>
            <a:r>
              <a:rPr lang="en-US" dirty="0"/>
              <a:t>Analyze racial implications in health impact assessments, or other similar efforts, which attempt to predict the health impact of programs or policies. </a:t>
            </a:r>
          </a:p>
          <a:p>
            <a:r>
              <a:rPr lang="en-US" b="1" dirty="0"/>
              <a:t> </a:t>
            </a:r>
            <a:endParaRPr lang="en-US" dirty="0"/>
          </a:p>
          <a:p>
            <a:pPr lvl="1"/>
            <a:r>
              <a:rPr lang="en-US" b="1" dirty="0"/>
              <a:t>Determine Appropriate Framing &amp; Provide Context</a:t>
            </a:r>
            <a:r>
              <a:rPr lang="en-US" dirty="0"/>
              <a:t>	Depending on who your audience is, consider telling a person’s story.  A story can be a very effective tactic to help frame </a:t>
            </a:r>
            <a:r>
              <a:rPr lang="en-US" i="1" dirty="0"/>
              <a:t>why</a:t>
            </a:r>
            <a:r>
              <a:rPr lang="en-US" dirty="0"/>
              <a:t> race/ethnicity data is important. </a:t>
            </a:r>
          </a:p>
          <a:p>
            <a:pPr lvl="1"/>
            <a:r>
              <a:rPr lang="en-US" dirty="0"/>
              <a:t>Place racial health disparities or inequities in the context of social determinants of health and structural racism to motivate collective action, beyond individual responsibility.</a:t>
            </a:r>
          </a:p>
          <a:p>
            <a:pPr lvl="1"/>
            <a:r>
              <a:rPr lang="en-US" dirty="0"/>
              <a:t>Provide a convincing argument to catalyze future action. This can be accomplished by presenting data in a way that shows the need for further research to clearly understand the racial implications of proposed policies and guide recommended actions to address racial health disparities or unintended consequences. </a:t>
            </a:r>
          </a:p>
          <a:p>
            <a:r>
              <a:rPr lang="en-US" dirty="0"/>
              <a:t> </a:t>
            </a:r>
          </a:p>
          <a:p>
            <a:pPr lvl="1"/>
            <a:r>
              <a:rPr lang="en-US" b="1" dirty="0"/>
              <a:t>Use Visuals	</a:t>
            </a:r>
            <a:r>
              <a:rPr lang="en-US" dirty="0"/>
              <a:t>Graphics break down complex concepts and trends and can therefore be very useful communication tools.  Utilize visualizations to communicate the connections between race and health in a way that’s compelling, accessible, and easy to understand. </a:t>
            </a:r>
          </a:p>
          <a:p>
            <a:endParaRPr lang="en-US" dirty="0"/>
          </a:p>
        </p:txBody>
      </p:sp>
      <p:sp>
        <p:nvSpPr>
          <p:cNvPr id="4" name="Slide Number Placeholder 3"/>
          <p:cNvSpPr>
            <a:spLocks noGrp="1"/>
          </p:cNvSpPr>
          <p:nvPr>
            <p:ph type="sldNum" sz="quarter" idx="10"/>
          </p:nvPr>
        </p:nvSpPr>
        <p:spPr/>
        <p:txBody>
          <a:bodyPr/>
          <a:lstStyle/>
          <a:p>
            <a:fld id="{FF83006D-ED67-483B-A13D-FB25B315A525}" type="slidenum">
              <a:rPr lang="en-US" smtClean="0"/>
              <a:pPr/>
              <a:t>31</a:t>
            </a:fld>
            <a:endParaRPr lang="en-US" dirty="0"/>
          </a:p>
        </p:txBody>
      </p:sp>
    </p:spTree>
    <p:extLst>
      <p:ext uri="{BB962C8B-B14F-4D97-AF65-F5344CB8AC3E}">
        <p14:creationId xmlns="" xmlns:p14="http://schemas.microsoft.com/office/powerpoint/2010/main" val="3378419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UTILIZE AVAILABLE RACE/ETHNICITY DATA</a:t>
            </a:r>
            <a:endParaRPr lang="en-US" dirty="0"/>
          </a:p>
          <a:p>
            <a:pPr lvl="0"/>
            <a:r>
              <a:rPr lang="en-US" b="1" dirty="0"/>
              <a:t>Present and Meaningfully Interpret Race/Ethnicity Data</a:t>
            </a:r>
            <a:endParaRPr lang="en-US" dirty="0"/>
          </a:p>
          <a:p>
            <a:pPr lvl="1"/>
            <a:r>
              <a:rPr lang="en-US" b="1" u="sng" dirty="0"/>
              <a:t>	</a:t>
            </a:r>
            <a:r>
              <a:rPr lang="en-US" dirty="0"/>
              <a:t>Clearly explain why race is included as an indicators race and find data to support your explanation.</a:t>
            </a:r>
          </a:p>
          <a:p>
            <a:pPr lvl="1"/>
            <a:r>
              <a:rPr lang="en-US" dirty="0"/>
              <a:t>Always present racial data stratified by income, education, and/or other variables related to socioeconomic status. This is critical as some of the disparities between race/ethnic groups are due to these variables. Stratifying by these variables allows for a clearer view of how race is related to outcomes.</a:t>
            </a:r>
          </a:p>
          <a:p>
            <a:pPr lvl="1"/>
            <a:r>
              <a:rPr lang="en-US" dirty="0"/>
              <a:t>Articulate any observed sub-population variations within racial/ethnic groups, due to nationality or ancestry, whenever possible. Be mindful not to obscure disparities one subgroup may experience but the other does not. Consider the experiences of people of color with other marginalized identities (i.e.; immigration status or sexual orientation) and the historical and cultural context of variations within racial/ethnic groups (i.e.; East Asians versus Pacific Islanders).</a:t>
            </a:r>
          </a:p>
          <a:p>
            <a:pPr lvl="1"/>
            <a:r>
              <a:rPr lang="en-US" dirty="0"/>
              <a:t>If primary data is unavailable or unreliable to explore nuances in subgroup variations, consider referencing special issue reports and qualitative data, such as surveys and interviews.</a:t>
            </a:r>
          </a:p>
          <a:p>
            <a:pPr lvl="1"/>
            <a:r>
              <a:rPr lang="en-US" dirty="0"/>
              <a:t>Be careful not to make or mislead the reader by making causal interpretations based only on variations in race-related indicators. State what the data shows, and provide additional references to data or reports that discuss causation. </a:t>
            </a:r>
          </a:p>
          <a:p>
            <a:r>
              <a:rPr lang="en-US" b="1" dirty="0"/>
              <a:t> </a:t>
            </a:r>
            <a:endParaRPr lang="en-US" dirty="0"/>
          </a:p>
          <a:p>
            <a:pPr lvl="1"/>
            <a:r>
              <a:rPr lang="en-US" b="1" dirty="0"/>
              <a:t>Find Consistent &amp; Accurate Data	</a:t>
            </a:r>
            <a:r>
              <a:rPr lang="en-US" dirty="0"/>
              <a:t>We recommend using data from a single source, such as the Census and American Community Survey, throughout a document as it is likely be more reliable than racial indicators based on different data sources.</a:t>
            </a:r>
          </a:p>
          <a:p>
            <a:pPr lvl="1"/>
            <a:r>
              <a:rPr lang="en-US" dirty="0"/>
              <a:t>Explicitly address the limitations of the source data as well as any potential bias to avoid misinterpretation.</a:t>
            </a:r>
          </a:p>
          <a:p>
            <a:pPr lvl="1"/>
            <a:r>
              <a:rPr lang="en-US" dirty="0"/>
              <a:t>Take into consideration variations in classification and measurement of race that may exist between different datasets and/or across time when making comparisons.</a:t>
            </a:r>
          </a:p>
          <a:p>
            <a:r>
              <a:rPr lang="en-US" dirty="0"/>
              <a:t> </a:t>
            </a:r>
          </a:p>
          <a:p>
            <a:pPr lvl="0"/>
            <a:r>
              <a:rPr lang="en-US" b="1" dirty="0"/>
              <a:t>Early Childhood</a:t>
            </a:r>
            <a:endParaRPr lang="en-US" dirty="0"/>
          </a:p>
          <a:p>
            <a:pPr lvl="1"/>
            <a:r>
              <a:rPr lang="en-US" b="1" dirty="0"/>
              <a:t>	</a:t>
            </a:r>
            <a:r>
              <a:rPr lang="en-US" dirty="0"/>
              <a:t>Incorporate data on pregnant individuals and young children.</a:t>
            </a:r>
            <a:r>
              <a:rPr lang="en-US" b="1" dirty="0"/>
              <a:t> </a:t>
            </a:r>
            <a:r>
              <a:rPr lang="en-US" dirty="0"/>
              <a:t>Overwhelming evidence shows that gestation and early childhood are the most formative periods of life from a health standpoint. To reduce disparities for subsequent generations, we must measure experiences at this stage. This includes the incorporation of data and related projections for children as well as individuals who are pregnant.</a:t>
            </a:r>
          </a:p>
          <a:p>
            <a:endParaRPr lang="en-US" dirty="0"/>
          </a:p>
        </p:txBody>
      </p:sp>
      <p:sp>
        <p:nvSpPr>
          <p:cNvPr id="4" name="Slide Number Placeholder 3"/>
          <p:cNvSpPr>
            <a:spLocks noGrp="1"/>
          </p:cNvSpPr>
          <p:nvPr>
            <p:ph type="sldNum" sz="quarter" idx="10"/>
          </p:nvPr>
        </p:nvSpPr>
        <p:spPr/>
        <p:txBody>
          <a:bodyPr/>
          <a:lstStyle/>
          <a:p>
            <a:fld id="{FF83006D-ED67-483B-A13D-FB25B315A525}" type="slidenum">
              <a:rPr lang="en-US" smtClean="0"/>
              <a:pPr/>
              <a:t>32</a:t>
            </a:fld>
            <a:endParaRPr lang="en-US" dirty="0"/>
          </a:p>
        </p:txBody>
      </p:sp>
    </p:spTree>
    <p:extLst>
      <p:ext uri="{BB962C8B-B14F-4D97-AF65-F5344CB8AC3E}">
        <p14:creationId xmlns="" xmlns:p14="http://schemas.microsoft.com/office/powerpoint/2010/main" val="4169846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All people have culture. Culture goes beyond race, ethnicity or social identity. There may be aspects of our cultures that have been invisible to us, however, because we have been swimming in them all our lives. Even if we now see our cul-tures more clearly — and see ways in which our exposure was limited — the cultural spaces we are raised in shapes us as adults. </a:t>
            </a:r>
          </a:p>
          <a:p>
            <a:pPr rtl="0"/>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Often we do not have opportunities to think, talk, or share about the complexity of our cultures and backgrounds. Today we will. </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Provide attached handout with the fish bowl image.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Direct participants to respond to the follow-ing prompts by writing on the inside of the bowl. Note that they will not have to share everything they write and can decide what they choose to keep private. </a:t>
            </a:r>
          </a:p>
          <a:p>
            <a:r>
              <a:rPr lang="en-US" sz="1200" b="0" i="0" kern="1200" dirty="0" smtClean="0">
                <a:solidFill>
                  <a:schemeClr val="tx1"/>
                </a:solidFill>
                <a:effectLst/>
                <a:latin typeface="+mn-lt"/>
                <a:ea typeface="+mn-ea"/>
                <a:cs typeface="+mn-cs"/>
              </a:rPr>
              <a:t>1. Describe your culture (in whatever way you define that) as it shaped your life and world view in your early years. What values guided your life?</a:t>
            </a:r>
          </a:p>
          <a:p>
            <a:r>
              <a:rPr lang="en-US" sz="1200" b="0" i="0" kern="1200" dirty="0" smtClean="0">
                <a:solidFill>
                  <a:schemeClr val="tx1"/>
                </a:solidFill>
                <a:effectLst/>
                <a:latin typeface="+mn-lt"/>
                <a:ea typeface="+mn-ea"/>
                <a:cs typeface="+mn-cs"/>
              </a:rPr>
              <a:t>2.Who were “your people” when you were growing up? How did being part of your family/group/community shape and form you?</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Note: it can be helpful to share some brief examples from your own life, e.g., various groups of people you list inside the bowl. </a:t>
            </a:r>
          </a:p>
          <a:p>
            <a:r>
              <a:rPr lang="en-US" sz="1200" b="0" i="0" kern="1200" dirty="0" smtClean="0">
                <a:solidFill>
                  <a:schemeClr val="tx1"/>
                </a:solidFill>
                <a:effectLst/>
                <a:latin typeface="+mn-lt"/>
                <a:ea typeface="+mn-ea"/>
                <a:cs typeface="+mn-cs"/>
              </a:rPr>
              <a:t>Direct participants to write on the outside of the bowl:</a:t>
            </a:r>
          </a:p>
          <a:p>
            <a:r>
              <a:rPr lang="en-US" sz="1200" b="0" i="0" kern="1200" dirty="0" smtClean="0">
                <a:solidFill>
                  <a:schemeClr val="tx1"/>
                </a:solidFill>
                <a:effectLst/>
                <a:latin typeface="+mn-lt"/>
                <a:ea typeface="+mn-ea"/>
                <a:cs typeface="+mn-cs"/>
              </a:rPr>
              <a:t>1.Who were the people outside of your group? How did you become aware of them; how did you feel toward them; and what experiences influ-enced your feelings?</a:t>
            </a:r>
          </a:p>
          <a:p>
            <a:endParaRPr lang="en-US" dirty="0"/>
          </a:p>
        </p:txBody>
      </p:sp>
      <p:sp>
        <p:nvSpPr>
          <p:cNvPr id="4" name="Slide Number Placeholder 3"/>
          <p:cNvSpPr>
            <a:spLocks noGrp="1"/>
          </p:cNvSpPr>
          <p:nvPr>
            <p:ph type="sldNum" sz="quarter" idx="10"/>
          </p:nvPr>
        </p:nvSpPr>
        <p:spPr/>
        <p:txBody>
          <a:bodyPr/>
          <a:lstStyle/>
          <a:p>
            <a:fld id="{FF83006D-ED67-483B-A13D-FB25B315A525}" type="slidenum">
              <a:rPr lang="en-US" smtClean="0"/>
              <a:pPr/>
              <a:t>3</a:t>
            </a:fld>
            <a:endParaRPr lang="en-US" dirty="0"/>
          </a:p>
        </p:txBody>
      </p:sp>
    </p:spTree>
    <p:extLst>
      <p:ext uri="{BB962C8B-B14F-4D97-AF65-F5344CB8AC3E}">
        <p14:creationId xmlns="" xmlns:p14="http://schemas.microsoft.com/office/powerpoint/2010/main" val="2780889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u="sng" dirty="0"/>
              <a:t>ADDRESS &amp; CONTEXTUALIZE RACISM</a:t>
            </a:r>
            <a:endParaRPr lang="en-US" dirty="0"/>
          </a:p>
          <a:p>
            <a:pPr lvl="0"/>
            <a:endParaRPr lang="en-US" b="1" dirty="0"/>
          </a:p>
          <a:p>
            <a:pPr lvl="0"/>
            <a:endParaRPr lang="en-US" b="1" dirty="0"/>
          </a:p>
          <a:p>
            <a:pPr lvl="0"/>
            <a:r>
              <a:rPr lang="en-US" b="1" dirty="0"/>
              <a:t>Address Race and Ethnicity Directly</a:t>
            </a:r>
            <a:endParaRPr lang="en-US" dirty="0"/>
          </a:p>
          <a:p>
            <a:pPr lvl="1"/>
            <a:r>
              <a:rPr lang="en-US" b="1" u="sng" dirty="0"/>
              <a:t>	</a:t>
            </a:r>
            <a:r>
              <a:rPr lang="en-US" dirty="0"/>
              <a:t>As an underlying cause of disparities, documents should explore whether disparities vary by race/ethnicity and if they do, address racism directly.</a:t>
            </a:r>
          </a:p>
          <a:p>
            <a:pPr lvl="1"/>
            <a:r>
              <a:rPr lang="en-US" dirty="0"/>
              <a:t>Always include a clear definition of race/ethnicity. Clearly define what race means in the context of decision making and justifying its inclusion as an indicator</a:t>
            </a:r>
            <a:r>
              <a:rPr lang="en-US" b="1" dirty="0"/>
              <a:t> </a:t>
            </a:r>
            <a:r>
              <a:rPr lang="en-US" dirty="0"/>
              <a:t>help answer the question “what does data on race tell us”. This is critical to help guide the appropriate interpretation of these data, as well as resulting recommendations.</a:t>
            </a:r>
          </a:p>
          <a:p>
            <a:pPr lvl="1"/>
            <a:r>
              <a:rPr lang="en-US" dirty="0"/>
              <a:t>Analyze racial implications in health impact assessments, or other similar efforts, which attempt to predict the health impact of programs or policies. </a:t>
            </a:r>
          </a:p>
          <a:p>
            <a:r>
              <a:rPr lang="en-US" b="1" dirty="0"/>
              <a:t> </a:t>
            </a:r>
            <a:endParaRPr lang="en-US" dirty="0"/>
          </a:p>
          <a:p>
            <a:pPr lvl="1"/>
            <a:r>
              <a:rPr lang="en-US" b="1" dirty="0"/>
              <a:t>Determine Appropriate Framing &amp; Provide Context</a:t>
            </a:r>
            <a:r>
              <a:rPr lang="en-US" dirty="0"/>
              <a:t>	Depending on who your audience is, consider telling a person’s story.  A story can be a very effective tactic to help frame </a:t>
            </a:r>
            <a:r>
              <a:rPr lang="en-US" i="1" dirty="0"/>
              <a:t>why</a:t>
            </a:r>
            <a:r>
              <a:rPr lang="en-US" dirty="0"/>
              <a:t> race/ethnicity data is important. </a:t>
            </a:r>
          </a:p>
          <a:p>
            <a:pPr lvl="1"/>
            <a:r>
              <a:rPr lang="en-US" dirty="0"/>
              <a:t>Place racial health disparities or inequities in the context of social determinants of health and structural racism to motivate collective action, beyond individual responsibility.</a:t>
            </a:r>
          </a:p>
          <a:p>
            <a:pPr lvl="1"/>
            <a:r>
              <a:rPr lang="en-US" dirty="0"/>
              <a:t>Provide a convincing argument to catalyze future action. This can be accomplished by presenting data in a way that shows the need for further research to clearly understand the racial implications of proposed policies and guide recommended actions to address racial health disparities or unintended consequences. </a:t>
            </a:r>
          </a:p>
          <a:p>
            <a:r>
              <a:rPr lang="en-US" dirty="0"/>
              <a:t> </a:t>
            </a:r>
          </a:p>
          <a:p>
            <a:pPr lvl="1"/>
            <a:r>
              <a:rPr lang="en-US" b="1" dirty="0"/>
              <a:t>Use Visuals	</a:t>
            </a:r>
            <a:r>
              <a:rPr lang="en-US" dirty="0"/>
              <a:t>Graphics break down complex concepts and trends and can therefore be very useful communication tools.  Utilize visualizations to communicate the connections between race and health in a way that’s compelling, accessible, and easy to understand. </a:t>
            </a:r>
          </a:p>
          <a:p>
            <a:endParaRPr lang="en-US" dirty="0"/>
          </a:p>
        </p:txBody>
      </p:sp>
      <p:sp>
        <p:nvSpPr>
          <p:cNvPr id="4" name="Slide Number Placeholder 3"/>
          <p:cNvSpPr>
            <a:spLocks noGrp="1"/>
          </p:cNvSpPr>
          <p:nvPr>
            <p:ph type="sldNum" sz="quarter" idx="10"/>
          </p:nvPr>
        </p:nvSpPr>
        <p:spPr/>
        <p:txBody>
          <a:bodyPr/>
          <a:lstStyle/>
          <a:p>
            <a:fld id="{FF83006D-ED67-483B-A13D-FB25B315A525}" type="slidenum">
              <a:rPr lang="en-US" smtClean="0"/>
              <a:pPr/>
              <a:t>33</a:t>
            </a:fld>
            <a:endParaRPr lang="en-US" dirty="0"/>
          </a:p>
        </p:txBody>
      </p:sp>
    </p:spTree>
    <p:extLst>
      <p:ext uri="{BB962C8B-B14F-4D97-AF65-F5344CB8AC3E}">
        <p14:creationId xmlns="" xmlns:p14="http://schemas.microsoft.com/office/powerpoint/2010/main" val="3730623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https://www.raceforward.org/practice/tools/racial-equity-impact-assessment-toolkit</a:t>
            </a:r>
            <a:endParaRPr lang="en-US" dirty="0"/>
          </a:p>
        </p:txBody>
      </p:sp>
      <p:sp>
        <p:nvSpPr>
          <p:cNvPr id="4" name="Slide Number Placeholder 3"/>
          <p:cNvSpPr>
            <a:spLocks noGrp="1"/>
          </p:cNvSpPr>
          <p:nvPr>
            <p:ph type="sldNum" sz="quarter" idx="10"/>
          </p:nvPr>
        </p:nvSpPr>
        <p:spPr/>
        <p:txBody>
          <a:bodyPr/>
          <a:lstStyle/>
          <a:p>
            <a:fld id="{FF83006D-ED67-483B-A13D-FB25B315A525}" type="slidenum">
              <a:rPr lang="en-US" smtClean="0"/>
              <a:pPr/>
              <a:t>34</a:t>
            </a:fld>
            <a:endParaRPr lang="en-US" dirty="0"/>
          </a:p>
        </p:txBody>
      </p:sp>
    </p:spTree>
    <p:extLst>
      <p:ext uri="{BB962C8B-B14F-4D97-AF65-F5344CB8AC3E}">
        <p14:creationId xmlns="" xmlns:p14="http://schemas.microsoft.com/office/powerpoint/2010/main" val="2377529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2D466-DE8E-224D-9F7A-FDE3486ECBF6}" type="slidenum">
              <a:rPr lang="en-US" smtClean="0"/>
              <a:pPr/>
              <a:t>35</a:t>
            </a:fld>
            <a:endParaRPr lang="en-US" dirty="0"/>
          </a:p>
        </p:txBody>
      </p:sp>
    </p:spTree>
    <p:extLst>
      <p:ext uri="{BB962C8B-B14F-4D97-AF65-F5344CB8AC3E}">
        <p14:creationId xmlns="" xmlns:p14="http://schemas.microsoft.com/office/powerpoint/2010/main" val="1813403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3006D-ED67-483B-A13D-FB25B315A525}" type="slidenum">
              <a:rPr lang="en-US" smtClean="0"/>
              <a:pPr/>
              <a:t>4</a:t>
            </a:fld>
            <a:endParaRPr lang="en-US" dirty="0"/>
          </a:p>
        </p:txBody>
      </p:sp>
    </p:spTree>
    <p:extLst>
      <p:ext uri="{BB962C8B-B14F-4D97-AF65-F5344CB8AC3E}">
        <p14:creationId xmlns="" xmlns:p14="http://schemas.microsoft.com/office/powerpoint/2010/main" val="348562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3006D-ED67-483B-A13D-FB25B315A525}" type="slidenum">
              <a:rPr lang="en-US" smtClean="0"/>
              <a:pPr/>
              <a:t>5</a:t>
            </a:fld>
            <a:endParaRPr lang="en-US" dirty="0"/>
          </a:p>
        </p:txBody>
      </p:sp>
    </p:spTree>
    <p:extLst>
      <p:ext uri="{BB962C8B-B14F-4D97-AF65-F5344CB8AC3E}">
        <p14:creationId xmlns="" xmlns:p14="http://schemas.microsoft.com/office/powerpoint/2010/main" val="945287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3006D-ED67-483B-A13D-FB25B315A525}" type="slidenum">
              <a:rPr lang="en-US" smtClean="0"/>
              <a:pPr/>
              <a:t>8</a:t>
            </a:fld>
            <a:endParaRPr lang="en-US" dirty="0"/>
          </a:p>
        </p:txBody>
      </p:sp>
    </p:spTree>
    <p:extLst>
      <p:ext uri="{BB962C8B-B14F-4D97-AF65-F5344CB8AC3E}">
        <p14:creationId xmlns="" xmlns:p14="http://schemas.microsoft.com/office/powerpoint/2010/main" val="3222602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3006D-ED67-483B-A13D-FB25B315A525}" type="slidenum">
              <a:rPr lang="en-US" smtClean="0"/>
              <a:pPr/>
              <a:t>9</a:t>
            </a:fld>
            <a:endParaRPr lang="en-US" dirty="0"/>
          </a:p>
        </p:txBody>
      </p:sp>
    </p:spTree>
    <p:extLst>
      <p:ext uri="{BB962C8B-B14F-4D97-AF65-F5344CB8AC3E}">
        <p14:creationId xmlns="" xmlns:p14="http://schemas.microsoft.com/office/powerpoint/2010/main" val="288499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Health is a basic measure of wellbeing. This is rather intuitive: we are all preoccupied with our own health and want to be healthy and when we are not, it is clear how valuable health is to our basic ability to participate in society. Racism—of all kinds—has clear, </a:t>
            </a:r>
            <a:r>
              <a:rPr lang="en-US" i="1" dirty="0"/>
              <a:t>measurable</a:t>
            </a:r>
            <a:r>
              <a:rPr lang="en-US" dirty="0"/>
              <a:t> health impacts. These often manifest as health inequities. Measuring and monitoring these can then serve as a catalyst for change, guide for targeted improvement, and marker of progress.</a:t>
            </a:r>
          </a:p>
          <a:p>
            <a:pPr lvl="0"/>
            <a:r>
              <a:rPr lang="en-US" dirty="0"/>
              <a:t>Second, measures of health are systematically collected, and health experts have the tools and knowledge to bring to light the disparities resulting from racism simply and powerfully.</a:t>
            </a:r>
          </a:p>
          <a:p>
            <a:pPr lvl="0"/>
            <a:r>
              <a:rPr lang="en-US" dirty="0"/>
              <a:t>Third, population health is not just impacted by the health system, nor does it impact the health system alone. For example, an increasing population of older adults will impact labor, transportation, and housing priorities as well as social security spending and vice versa. </a:t>
            </a:r>
          </a:p>
          <a:p>
            <a:r>
              <a:rPr lang="en-US" dirty="0"/>
              <a:t>.”</a:t>
            </a:r>
          </a:p>
          <a:p>
            <a:endParaRPr lang="en-US" dirty="0"/>
          </a:p>
        </p:txBody>
      </p:sp>
      <p:sp>
        <p:nvSpPr>
          <p:cNvPr id="4" name="Slide Number Placeholder 3"/>
          <p:cNvSpPr>
            <a:spLocks noGrp="1"/>
          </p:cNvSpPr>
          <p:nvPr>
            <p:ph type="sldNum" sz="quarter" idx="10"/>
          </p:nvPr>
        </p:nvSpPr>
        <p:spPr/>
        <p:txBody>
          <a:bodyPr/>
          <a:lstStyle/>
          <a:p>
            <a:fld id="{FF83006D-ED67-483B-A13D-FB25B315A525}" type="slidenum">
              <a:rPr lang="en-US" smtClean="0"/>
              <a:pPr/>
              <a:t>10</a:t>
            </a:fld>
            <a:endParaRPr lang="en-US" dirty="0"/>
          </a:p>
        </p:txBody>
      </p:sp>
    </p:spTree>
    <p:extLst>
      <p:ext uri="{BB962C8B-B14F-4D97-AF65-F5344CB8AC3E}">
        <p14:creationId xmlns="" xmlns:p14="http://schemas.microsoft.com/office/powerpoint/2010/main" val="2321399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3006D-ED67-483B-A13D-FB25B315A525}" type="slidenum">
              <a:rPr lang="en-US" smtClean="0"/>
              <a:pPr/>
              <a:t>11</a:t>
            </a:fld>
            <a:endParaRPr lang="en-US" dirty="0"/>
          </a:p>
        </p:txBody>
      </p:sp>
    </p:spTree>
    <p:extLst>
      <p:ext uri="{BB962C8B-B14F-4D97-AF65-F5344CB8AC3E}">
        <p14:creationId xmlns="" xmlns:p14="http://schemas.microsoft.com/office/powerpoint/2010/main" val="3470930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E36746-45EA-4413-AD6A-2C71D9D0A6E2}" type="datetimeFigureOut">
              <a:rPr lang="en-US" smtClean="0"/>
              <a:pPr/>
              <a:t>7/20/2017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2D2357-59DC-44B4-9C8F-226C25C9549A}" type="slidenum">
              <a:rPr lang="en-US" smtClean="0"/>
              <a:pPr/>
              <a:t>‹#›</a:t>
            </a:fld>
            <a:endParaRPr lang="en-US" dirty="0"/>
          </a:p>
        </p:txBody>
      </p:sp>
    </p:spTree>
    <p:extLst>
      <p:ext uri="{BB962C8B-B14F-4D97-AF65-F5344CB8AC3E}">
        <p14:creationId xmlns="" xmlns:p14="http://schemas.microsoft.com/office/powerpoint/2010/main" val="260058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E36746-45EA-4413-AD6A-2C71D9D0A6E2}" type="datetimeFigureOut">
              <a:rPr lang="en-US" smtClean="0"/>
              <a:pPr/>
              <a:t>7/20/2017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2D2357-59DC-44B4-9C8F-226C25C9549A}" type="slidenum">
              <a:rPr lang="en-US" smtClean="0"/>
              <a:pPr/>
              <a:t>‹#›</a:t>
            </a:fld>
            <a:endParaRPr lang="en-US" dirty="0"/>
          </a:p>
        </p:txBody>
      </p:sp>
    </p:spTree>
    <p:extLst>
      <p:ext uri="{BB962C8B-B14F-4D97-AF65-F5344CB8AC3E}">
        <p14:creationId xmlns="" xmlns:p14="http://schemas.microsoft.com/office/powerpoint/2010/main" val="1529155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E36746-45EA-4413-AD6A-2C71D9D0A6E2}" type="datetimeFigureOut">
              <a:rPr lang="en-US" smtClean="0"/>
              <a:pPr/>
              <a:t>7/20/2017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2D2357-59DC-44B4-9C8F-226C25C9549A}" type="slidenum">
              <a:rPr lang="en-US" smtClean="0"/>
              <a:pPr/>
              <a:t>‹#›</a:t>
            </a:fld>
            <a:endParaRPr lang="en-US" dirty="0"/>
          </a:p>
        </p:txBody>
      </p:sp>
    </p:spTree>
    <p:extLst>
      <p:ext uri="{BB962C8B-B14F-4D97-AF65-F5344CB8AC3E}">
        <p14:creationId xmlns="" xmlns:p14="http://schemas.microsoft.com/office/powerpoint/2010/main" val="2179578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6727600"/>
            <a:ext cx="9144000" cy="1304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sz="1800" dirty="0"/>
          </a:p>
        </p:txBody>
      </p:sp>
      <p:sp>
        <p:nvSpPr>
          <p:cNvPr id="27" name="Shape 27"/>
          <p:cNvSpPr txBox="1">
            <a:spLocks noGrp="1"/>
          </p:cNvSpPr>
          <p:nvPr>
            <p:ph type="title"/>
          </p:nvPr>
        </p:nvSpPr>
        <p:spPr>
          <a:xfrm>
            <a:off x="311700" y="593367"/>
            <a:ext cx="8520600" cy="94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688433"/>
            <a:ext cx="8520600" cy="440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 xmlns:p14="http://schemas.microsoft.com/office/powerpoint/2010/main" val="2890728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Rockwell" panose="02060603020205020403"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E36746-45EA-4413-AD6A-2C71D9D0A6E2}" type="datetimeFigureOut">
              <a:rPr lang="en-US" smtClean="0"/>
              <a:pPr/>
              <a:t>7/20/2017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2D2357-59DC-44B4-9C8F-226C25C9549A}" type="slidenum">
              <a:rPr lang="en-US" smtClean="0"/>
              <a:pPr/>
              <a:t>‹#›</a:t>
            </a:fld>
            <a:endParaRPr lang="en-US" dirty="0"/>
          </a:p>
        </p:txBody>
      </p:sp>
    </p:spTree>
    <p:extLst>
      <p:ext uri="{BB962C8B-B14F-4D97-AF65-F5344CB8AC3E}">
        <p14:creationId xmlns="" xmlns:p14="http://schemas.microsoft.com/office/powerpoint/2010/main" val="3560963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E36746-45EA-4413-AD6A-2C71D9D0A6E2}" type="datetimeFigureOut">
              <a:rPr lang="en-US" smtClean="0"/>
              <a:pPr/>
              <a:t>7/20/2017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2D2357-59DC-44B4-9C8F-226C25C9549A}" type="slidenum">
              <a:rPr lang="en-US" smtClean="0"/>
              <a:pPr/>
              <a:t>‹#›</a:t>
            </a:fld>
            <a:endParaRPr lang="en-US" dirty="0"/>
          </a:p>
        </p:txBody>
      </p:sp>
    </p:spTree>
    <p:extLst>
      <p:ext uri="{BB962C8B-B14F-4D97-AF65-F5344CB8AC3E}">
        <p14:creationId xmlns="" xmlns:p14="http://schemas.microsoft.com/office/powerpoint/2010/main" val="641059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E36746-45EA-4413-AD6A-2C71D9D0A6E2}" type="datetimeFigureOut">
              <a:rPr lang="en-US" smtClean="0"/>
              <a:pPr/>
              <a:t>7/20/2017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2D2357-59DC-44B4-9C8F-226C25C9549A}" type="slidenum">
              <a:rPr lang="en-US" smtClean="0"/>
              <a:pPr/>
              <a:t>‹#›</a:t>
            </a:fld>
            <a:endParaRPr lang="en-US" dirty="0"/>
          </a:p>
        </p:txBody>
      </p:sp>
    </p:spTree>
    <p:extLst>
      <p:ext uri="{BB962C8B-B14F-4D97-AF65-F5344CB8AC3E}">
        <p14:creationId xmlns="" xmlns:p14="http://schemas.microsoft.com/office/powerpoint/2010/main" val="2481780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E36746-45EA-4413-AD6A-2C71D9D0A6E2}" type="datetimeFigureOut">
              <a:rPr lang="en-US" smtClean="0"/>
              <a:pPr/>
              <a:t>7/20/2017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2D2357-59DC-44B4-9C8F-226C25C9549A}" type="slidenum">
              <a:rPr lang="en-US" smtClean="0"/>
              <a:pPr/>
              <a:t>‹#›</a:t>
            </a:fld>
            <a:endParaRPr lang="en-US" dirty="0"/>
          </a:p>
        </p:txBody>
      </p:sp>
    </p:spTree>
    <p:extLst>
      <p:ext uri="{BB962C8B-B14F-4D97-AF65-F5344CB8AC3E}">
        <p14:creationId xmlns="" xmlns:p14="http://schemas.microsoft.com/office/powerpoint/2010/main" val="320707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E36746-45EA-4413-AD6A-2C71D9D0A6E2}" type="datetimeFigureOut">
              <a:rPr lang="en-US" smtClean="0"/>
              <a:pPr/>
              <a:t>7/20/2017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2D2357-59DC-44B4-9C8F-226C25C9549A}" type="slidenum">
              <a:rPr lang="en-US" smtClean="0"/>
              <a:pPr/>
              <a:t>‹#›</a:t>
            </a:fld>
            <a:endParaRPr lang="en-US" dirty="0"/>
          </a:p>
        </p:txBody>
      </p:sp>
    </p:spTree>
    <p:extLst>
      <p:ext uri="{BB962C8B-B14F-4D97-AF65-F5344CB8AC3E}">
        <p14:creationId xmlns="" xmlns:p14="http://schemas.microsoft.com/office/powerpoint/2010/main" val="2109503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36746-45EA-4413-AD6A-2C71D9D0A6E2}" type="datetimeFigureOut">
              <a:rPr lang="en-US" smtClean="0"/>
              <a:pPr/>
              <a:t>7/20/2017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2D2357-59DC-44B4-9C8F-226C25C9549A}" type="slidenum">
              <a:rPr lang="en-US" smtClean="0"/>
              <a:pPr/>
              <a:t>‹#›</a:t>
            </a:fld>
            <a:endParaRPr lang="en-US" dirty="0"/>
          </a:p>
        </p:txBody>
      </p:sp>
    </p:spTree>
    <p:extLst>
      <p:ext uri="{BB962C8B-B14F-4D97-AF65-F5344CB8AC3E}">
        <p14:creationId xmlns="" xmlns:p14="http://schemas.microsoft.com/office/powerpoint/2010/main" val="1694622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E36746-45EA-4413-AD6A-2C71D9D0A6E2}" type="datetimeFigureOut">
              <a:rPr lang="en-US" smtClean="0"/>
              <a:pPr/>
              <a:t>7/20/2017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2D2357-59DC-44B4-9C8F-226C25C9549A}" type="slidenum">
              <a:rPr lang="en-US" smtClean="0"/>
              <a:pPr/>
              <a:t>‹#›</a:t>
            </a:fld>
            <a:endParaRPr lang="en-US" dirty="0"/>
          </a:p>
        </p:txBody>
      </p:sp>
    </p:spTree>
    <p:extLst>
      <p:ext uri="{BB962C8B-B14F-4D97-AF65-F5344CB8AC3E}">
        <p14:creationId xmlns="" xmlns:p14="http://schemas.microsoft.com/office/powerpoint/2010/main" val="328782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E36746-45EA-4413-AD6A-2C71D9D0A6E2}" type="datetimeFigureOut">
              <a:rPr lang="en-US" smtClean="0"/>
              <a:pPr/>
              <a:t>7/20/2017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2D2357-59DC-44B4-9C8F-226C25C9549A}" type="slidenum">
              <a:rPr lang="en-US" smtClean="0"/>
              <a:pPr/>
              <a:t>‹#›</a:t>
            </a:fld>
            <a:endParaRPr lang="en-US" dirty="0"/>
          </a:p>
        </p:txBody>
      </p:sp>
    </p:spTree>
    <p:extLst>
      <p:ext uri="{BB962C8B-B14F-4D97-AF65-F5344CB8AC3E}">
        <p14:creationId xmlns="" xmlns:p14="http://schemas.microsoft.com/office/powerpoint/2010/main" val="2680526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E36746-45EA-4413-AD6A-2C71D9D0A6E2}" type="datetimeFigureOut">
              <a:rPr lang="en-US" smtClean="0"/>
              <a:pPr/>
              <a:t>7/20/2017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D2357-59DC-44B4-9C8F-226C25C9549A}" type="slidenum">
              <a:rPr lang="en-US" smtClean="0"/>
              <a:pPr/>
              <a:t>‹#›</a:t>
            </a:fld>
            <a:endParaRPr lang="en-US" dirty="0"/>
          </a:p>
        </p:txBody>
      </p:sp>
    </p:spTree>
    <p:extLst>
      <p:ext uri="{BB962C8B-B14F-4D97-AF65-F5344CB8AC3E}">
        <p14:creationId xmlns="" xmlns:p14="http://schemas.microsoft.com/office/powerpoint/2010/main" val="2916058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mapc.org/"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www.regionalindicator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5480" y="2605723"/>
            <a:ext cx="8458200" cy="2387600"/>
          </a:xfrm>
        </p:spPr>
        <p:txBody>
          <a:bodyPr>
            <a:normAutofit fontScale="90000"/>
          </a:bodyPr>
          <a:lstStyle/>
          <a:p>
            <a:pPr algn="l"/>
            <a:r>
              <a:rPr lang="en-US" dirty="0" smtClean="0"/>
              <a:t>Race and Ethnicity as</a:t>
            </a:r>
            <a:br>
              <a:rPr lang="en-US" dirty="0" smtClean="0"/>
            </a:br>
            <a:r>
              <a:rPr lang="en-US" dirty="0" smtClean="0"/>
              <a:t>Social Determinants </a:t>
            </a:r>
            <a:r>
              <a:rPr lang="en-US" dirty="0"/>
              <a:t>of Health </a:t>
            </a:r>
            <a:endParaRPr lang="en-US" sz="4400" dirty="0"/>
          </a:p>
        </p:txBody>
      </p:sp>
      <p:sp>
        <p:nvSpPr>
          <p:cNvPr id="3" name="Subtitle 2"/>
          <p:cNvSpPr>
            <a:spLocks noGrp="1"/>
          </p:cNvSpPr>
          <p:nvPr>
            <p:ph type="subTitle" idx="1"/>
          </p:nvPr>
        </p:nvSpPr>
        <p:spPr>
          <a:xfrm>
            <a:off x="665480" y="5085398"/>
            <a:ext cx="6858000" cy="1655762"/>
          </a:xfrm>
        </p:spPr>
        <p:txBody>
          <a:bodyPr/>
          <a:lstStyle/>
          <a:p>
            <a:pPr algn="l"/>
            <a:r>
              <a:rPr lang="en-US" dirty="0"/>
              <a:t>CHNA 20 General </a:t>
            </a:r>
            <a:r>
              <a:rPr lang="en-US" dirty="0" smtClean="0"/>
              <a:t>Meeting</a:t>
            </a:r>
          </a:p>
          <a:p>
            <a:pPr algn="l"/>
            <a:r>
              <a:rPr lang="en-US" dirty="0"/>
              <a:t>July </a:t>
            </a:r>
            <a:r>
              <a:rPr lang="en-US" dirty="0" smtClean="0"/>
              <a:t>20, 2017</a:t>
            </a:r>
          </a:p>
          <a:p>
            <a:pPr algn="l"/>
            <a:endParaRPr lang="en-US" dirty="0"/>
          </a:p>
        </p:txBody>
      </p:sp>
    </p:spTree>
    <p:extLst>
      <p:ext uri="{BB962C8B-B14F-4D97-AF65-F5344CB8AC3E}">
        <p14:creationId xmlns="" xmlns:p14="http://schemas.microsoft.com/office/powerpoint/2010/main" val="503776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Race and Health?</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a:t>Health is a basic measure of </a:t>
            </a:r>
            <a:r>
              <a:rPr lang="en-US" dirty="0" smtClean="0"/>
              <a:t>wellbeing and racism—of </a:t>
            </a:r>
            <a:r>
              <a:rPr lang="en-US" dirty="0"/>
              <a:t>all kinds—has clear, </a:t>
            </a:r>
            <a:r>
              <a:rPr lang="en-US" i="1" dirty="0"/>
              <a:t>measurable</a:t>
            </a:r>
            <a:r>
              <a:rPr lang="en-US" dirty="0"/>
              <a:t> health impacts. </a:t>
            </a:r>
          </a:p>
          <a:p>
            <a:pPr marL="514350" lvl="0" indent="-514350">
              <a:buFont typeface="+mj-lt"/>
              <a:buAutoNum type="arabicPeriod"/>
            </a:pPr>
            <a:r>
              <a:rPr lang="en-US" dirty="0" smtClean="0"/>
              <a:t>Measures </a:t>
            </a:r>
            <a:r>
              <a:rPr lang="en-US" dirty="0"/>
              <a:t>of health are systematically collected, and health experts have the tools and knowledge to bring to light the disparities resulting from racism simply and powerfully.</a:t>
            </a:r>
          </a:p>
          <a:p>
            <a:pPr marL="514350" lvl="0" indent="-514350">
              <a:buFont typeface="+mj-lt"/>
              <a:buAutoNum type="arabicPeriod"/>
            </a:pPr>
            <a:r>
              <a:rPr lang="en-US" dirty="0" smtClean="0"/>
              <a:t>Population </a:t>
            </a:r>
            <a:r>
              <a:rPr lang="en-US" dirty="0"/>
              <a:t>health is not just impacted by the health system, nor does it impact the health system </a:t>
            </a:r>
            <a:r>
              <a:rPr lang="en-US" dirty="0" smtClean="0"/>
              <a:t>alone</a:t>
            </a:r>
            <a:r>
              <a:rPr lang="en-US" dirty="0"/>
              <a:t>.</a:t>
            </a:r>
          </a:p>
        </p:txBody>
      </p:sp>
    </p:spTree>
    <p:extLst>
      <p:ext uri="{BB962C8B-B14F-4D97-AF65-F5344CB8AC3E}">
        <p14:creationId xmlns="" xmlns:p14="http://schemas.microsoft.com/office/powerpoint/2010/main" val="288279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sz="half" idx="2"/>
          </p:nvPr>
        </p:nvPicPr>
        <p:blipFill rotWithShape="1">
          <a:blip r:embed="rId3" cstate="print"/>
          <a:srcRect r="3322"/>
          <a:stretch/>
        </p:blipFill>
        <p:spPr>
          <a:xfrm>
            <a:off x="3637280" y="1911684"/>
            <a:ext cx="5506720" cy="3572636"/>
          </a:xfrm>
          <a:prstGeom prst="rect">
            <a:avLst/>
          </a:prstGeom>
        </p:spPr>
      </p:pic>
      <p:sp>
        <p:nvSpPr>
          <p:cNvPr id="2" name="Title 1"/>
          <p:cNvSpPr>
            <a:spLocks noGrp="1"/>
          </p:cNvSpPr>
          <p:nvPr>
            <p:ph type="title"/>
          </p:nvPr>
        </p:nvSpPr>
        <p:spPr/>
        <p:txBody>
          <a:bodyPr/>
          <a:lstStyle/>
          <a:p>
            <a:r>
              <a:rPr lang="en-US" dirty="0" smtClean="0"/>
              <a:t>What does it do?</a:t>
            </a:r>
            <a:endParaRPr lang="en-US" dirty="0"/>
          </a:p>
        </p:txBody>
      </p:sp>
      <p:sp>
        <p:nvSpPr>
          <p:cNvPr id="5" name="Rectangle 4"/>
          <p:cNvSpPr/>
          <p:nvPr/>
        </p:nvSpPr>
        <p:spPr>
          <a:xfrm>
            <a:off x="6252515" y="6339523"/>
            <a:ext cx="2891485" cy="507831"/>
          </a:xfrm>
          <a:prstGeom prst="rect">
            <a:avLst/>
          </a:prstGeom>
        </p:spPr>
        <p:txBody>
          <a:bodyPr wrap="square">
            <a:spAutoFit/>
          </a:bodyPr>
          <a:lstStyle/>
          <a:p>
            <a:r>
              <a:rPr lang="en-US" sz="900" dirty="0" smtClean="0">
                <a:latin typeface="Arial" panose="020B0604020202020204" pitchFamily="34" charset="0"/>
              </a:rPr>
              <a:t>Source: Boston Public Health Commission, </a:t>
            </a:r>
            <a:r>
              <a:rPr lang="en-US" sz="900" i="1" dirty="0" smtClean="0">
                <a:latin typeface="Arial" panose="020B0604020202020204" pitchFamily="34" charset="0"/>
              </a:rPr>
              <a:t>The </a:t>
            </a:r>
            <a:r>
              <a:rPr lang="en-US" sz="900" i="1" dirty="0">
                <a:latin typeface="Arial" panose="020B0604020202020204" pitchFamily="34" charset="0"/>
              </a:rPr>
              <a:t>Racial Justice and </a:t>
            </a:r>
            <a:r>
              <a:rPr lang="en-US" sz="900" i="1" dirty="0" smtClean="0">
                <a:latin typeface="Arial" panose="020B0604020202020204" pitchFamily="34" charset="0"/>
              </a:rPr>
              <a:t>Health </a:t>
            </a:r>
            <a:r>
              <a:rPr lang="en-US" sz="900" i="1" dirty="0">
                <a:latin typeface="Arial" panose="020B0604020202020204" pitchFamily="34" charset="0"/>
              </a:rPr>
              <a:t>Equity </a:t>
            </a:r>
            <a:r>
              <a:rPr lang="en-US" sz="900" i="1" dirty="0" smtClean="0">
                <a:latin typeface="Arial" panose="020B0604020202020204" pitchFamily="34" charset="0"/>
              </a:rPr>
              <a:t>Initiative, 2015 Overview</a:t>
            </a:r>
            <a:endParaRPr lang="en-US" sz="900" b="0" i="1" dirty="0">
              <a:effectLst/>
              <a:latin typeface="Arial" panose="020B0604020202020204" pitchFamily="34" charset="0"/>
            </a:endParaRPr>
          </a:p>
        </p:txBody>
      </p:sp>
      <p:sp>
        <p:nvSpPr>
          <p:cNvPr id="6" name="Content Placeholder 5"/>
          <p:cNvSpPr>
            <a:spLocks noGrp="1"/>
          </p:cNvSpPr>
          <p:nvPr>
            <p:ph sz="half" idx="1"/>
          </p:nvPr>
        </p:nvSpPr>
        <p:spPr/>
        <p:txBody>
          <a:bodyPr>
            <a:normAutofit lnSpcReduction="10000"/>
          </a:bodyPr>
          <a:lstStyle/>
          <a:p>
            <a:r>
              <a:rPr lang="en-US" dirty="0" smtClean="0"/>
              <a:t>Racism is a force that restricts socioeconomic attainment</a:t>
            </a:r>
          </a:p>
          <a:p>
            <a:endParaRPr lang="en-US" dirty="0"/>
          </a:p>
          <a:p>
            <a:r>
              <a:rPr lang="en-US" dirty="0" smtClean="0"/>
              <a:t>Focus on four mechanisms</a:t>
            </a:r>
          </a:p>
          <a:p>
            <a:endParaRPr lang="en-US" dirty="0"/>
          </a:p>
          <a:p>
            <a:r>
              <a:rPr lang="en-US" dirty="0" smtClean="0"/>
              <a:t>Not discrete since part of system, but will focus on individually</a:t>
            </a:r>
            <a:endParaRPr lang="en-US" dirty="0"/>
          </a:p>
        </p:txBody>
      </p:sp>
    </p:spTree>
    <p:extLst>
      <p:ext uri="{BB962C8B-B14F-4D97-AF65-F5344CB8AC3E}">
        <p14:creationId xmlns="" xmlns:p14="http://schemas.microsoft.com/office/powerpoint/2010/main" val="2520433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Unequal Rates of Exposure to Early Childhood Adversity </a:t>
            </a: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090420" y="1823720"/>
            <a:ext cx="4963160" cy="4963160"/>
          </a:xfrm>
          <a:prstGeom prst="rect">
            <a:avLst/>
          </a:prstGeom>
        </p:spPr>
      </p:pic>
    </p:spTree>
    <p:extLst>
      <p:ext uri="{BB962C8B-B14F-4D97-AF65-F5344CB8AC3E}">
        <p14:creationId xmlns="" xmlns:p14="http://schemas.microsoft.com/office/powerpoint/2010/main" val="1038664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Same Level of Education Provides Unequal Economic Returns across Race</a:t>
            </a:r>
          </a:p>
        </p:txBody>
      </p:sp>
      <p:sp>
        <p:nvSpPr>
          <p:cNvPr id="3" name="Content Placeholder 2"/>
          <p:cNvSpPr>
            <a:spLocks noGrp="1"/>
          </p:cNvSpPr>
          <p:nvPr>
            <p:ph idx="1"/>
          </p:nvPr>
        </p:nvSpPr>
        <p:spPr/>
        <p:txBody>
          <a:bodyPr/>
          <a:lstStyle/>
          <a:p>
            <a:pPr marL="0" indent="0">
              <a:buNone/>
            </a:pPr>
            <a:endParaRPr lang="en-US" i="1" dirty="0" smtClean="0"/>
          </a:p>
        </p:txBody>
      </p:sp>
      <p:grpSp>
        <p:nvGrpSpPr>
          <p:cNvPr id="8" name="Group 7"/>
          <p:cNvGrpSpPr/>
          <p:nvPr/>
        </p:nvGrpSpPr>
        <p:grpSpPr>
          <a:xfrm>
            <a:off x="162560" y="1825625"/>
            <a:ext cx="9052560" cy="5032375"/>
            <a:chOff x="344170" y="2357120"/>
            <a:chExt cx="8413750" cy="4500880"/>
          </a:xfrm>
        </p:grpSpPr>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44170" y="2971800"/>
              <a:ext cx="3886200" cy="3886200"/>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31690" y="2971800"/>
              <a:ext cx="3886200" cy="3886200"/>
            </a:xfrm>
            <a:prstGeom prst="rect">
              <a:avLst/>
            </a:prstGeom>
          </p:spPr>
        </p:pic>
        <p:pic>
          <p:nvPicPr>
            <p:cNvPr id="6" name="Picture 5"/>
            <p:cNvPicPr>
              <a:picLocks noChangeAspect="1"/>
            </p:cNvPicPr>
            <p:nvPr/>
          </p:nvPicPr>
          <p:blipFill rotWithShape="1">
            <a:blip r:embed="rId3" cstate="print">
              <a:extLst>
                <a:ext uri="{28A0092B-C50C-407E-A947-70E740481C1C}">
                  <a14:useLocalDpi xmlns="" xmlns:a14="http://schemas.microsoft.com/office/drawing/2010/main" val="0"/>
                </a:ext>
              </a:extLst>
            </a:blip>
            <a:srcRect l="65997" t="43268"/>
            <a:stretch/>
          </p:blipFill>
          <p:spPr>
            <a:xfrm>
              <a:off x="7203439" y="2357120"/>
              <a:ext cx="1321435" cy="2204720"/>
            </a:xfrm>
            <a:prstGeom prst="rect">
              <a:avLst/>
            </a:prstGeom>
          </p:spPr>
        </p:pic>
        <p:sp>
          <p:nvSpPr>
            <p:cNvPr id="7" name="Rectangle 6"/>
            <p:cNvSpPr/>
            <p:nvPr/>
          </p:nvSpPr>
          <p:spPr>
            <a:xfrm>
              <a:off x="7203439" y="4821554"/>
              <a:ext cx="1554481" cy="2021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 xmlns:p14="http://schemas.microsoft.com/office/powerpoint/2010/main" val="3062451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Disproportionate Exposure to Psychosocial and Environmental Stressors</a:t>
            </a: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12720" y="2753360"/>
            <a:ext cx="3718560" cy="3718560"/>
          </a:xfrm>
          <a:prstGeom prst="rect">
            <a:avLst/>
          </a:prstGeom>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080760" y="2070100"/>
            <a:ext cx="2621280" cy="2621280"/>
          </a:xfrm>
          <a:prstGeom prst="rect">
            <a:avLst/>
          </a:prstGeom>
        </p:spPr>
      </p:pic>
      <p:pic>
        <p:nvPicPr>
          <p:cNvPr id="6"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28600" y="1912620"/>
            <a:ext cx="2778760" cy="2778760"/>
          </a:xfrm>
          <a:prstGeom prst="rect">
            <a:avLst/>
          </a:prstGeom>
        </p:spPr>
      </p:pic>
    </p:spTree>
    <p:extLst>
      <p:ext uri="{BB962C8B-B14F-4D97-AF65-F5344CB8AC3E}">
        <p14:creationId xmlns="" xmlns:p14="http://schemas.microsoft.com/office/powerpoint/2010/main" val="3633953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Interpersonal Racism</a:t>
            </a:r>
            <a:endParaRPr lang="en-US" dirty="0"/>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59000" y="1767840"/>
            <a:ext cx="4826000" cy="4826000"/>
          </a:xfrm>
          <a:prstGeom prst="rect">
            <a:avLst/>
          </a:prstGeom>
        </p:spPr>
      </p:pic>
    </p:spTree>
    <p:extLst>
      <p:ext uri="{BB962C8B-B14F-4D97-AF65-F5344CB8AC3E}">
        <p14:creationId xmlns="" xmlns:p14="http://schemas.microsoft.com/office/powerpoint/2010/main" val="1002752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srcRect l="4916" r="4081"/>
          <a:stretch/>
        </p:blipFill>
        <p:spPr>
          <a:xfrm>
            <a:off x="-16778" y="0"/>
            <a:ext cx="9177556" cy="6858000"/>
          </a:xfrm>
          <a:prstGeom prst="rect">
            <a:avLst/>
          </a:prstGeom>
        </p:spPr>
      </p:pic>
      <p:sp>
        <p:nvSpPr>
          <p:cNvPr id="3" name="Rectangle 2"/>
          <p:cNvSpPr/>
          <p:nvPr/>
        </p:nvSpPr>
        <p:spPr>
          <a:xfrm>
            <a:off x="0" y="6642556"/>
            <a:ext cx="3120481" cy="215444"/>
          </a:xfrm>
          <a:prstGeom prst="rect">
            <a:avLst/>
          </a:prstGeom>
        </p:spPr>
        <p:txBody>
          <a:bodyPr wrap="square">
            <a:spAutoFit/>
          </a:bodyPr>
          <a:lstStyle/>
          <a:p>
            <a:r>
              <a:rPr lang="en-US" sz="800" dirty="0" smtClean="0">
                <a:solidFill>
                  <a:schemeClr val="bg1">
                    <a:lumMod val="50000"/>
                  </a:schemeClr>
                </a:solidFill>
              </a:rPr>
              <a:t>Source: 2016 </a:t>
            </a:r>
            <a:r>
              <a:rPr lang="en-US" sz="800" dirty="0">
                <a:solidFill>
                  <a:schemeClr val="bg1">
                    <a:lumMod val="50000"/>
                  </a:schemeClr>
                </a:solidFill>
              </a:rPr>
              <a:t>Minnesota Campus </a:t>
            </a:r>
            <a:r>
              <a:rPr lang="en-US" sz="800" dirty="0" smtClean="0">
                <a:solidFill>
                  <a:schemeClr val="bg1">
                    <a:lumMod val="50000"/>
                  </a:schemeClr>
                </a:solidFill>
              </a:rPr>
              <a:t>Compact, </a:t>
            </a:r>
            <a:r>
              <a:rPr lang="en-US" sz="800" i="1" dirty="0" smtClean="0">
                <a:solidFill>
                  <a:schemeClr val="bg1">
                    <a:lumMod val="50000"/>
                  </a:schemeClr>
                </a:solidFill>
              </a:rPr>
              <a:t>What’s </a:t>
            </a:r>
            <a:r>
              <a:rPr lang="en-US" sz="800" i="1" dirty="0">
                <a:solidFill>
                  <a:schemeClr val="bg1">
                    <a:lumMod val="50000"/>
                  </a:schemeClr>
                </a:solidFill>
              </a:rPr>
              <a:t>in Your Fish Bowl</a:t>
            </a:r>
            <a:r>
              <a:rPr lang="en-US" sz="800" i="1" dirty="0" smtClean="0">
                <a:solidFill>
                  <a:schemeClr val="bg1">
                    <a:lumMod val="50000"/>
                  </a:schemeClr>
                </a:solidFill>
              </a:rPr>
              <a:t>?</a:t>
            </a:r>
            <a:endParaRPr lang="en-US" sz="800" i="1" dirty="0">
              <a:solidFill>
                <a:schemeClr val="bg1">
                  <a:lumMod val="50000"/>
                </a:schemeClr>
              </a:solidFill>
            </a:endParaRPr>
          </a:p>
        </p:txBody>
      </p:sp>
    </p:spTree>
    <p:extLst>
      <p:ext uri="{BB962C8B-B14F-4D97-AF65-F5344CB8AC3E}">
        <p14:creationId xmlns="" xmlns:p14="http://schemas.microsoft.com/office/powerpoint/2010/main" val="1557844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does race show up as a health </a:t>
            </a:r>
            <a:r>
              <a:rPr lang="en-US" dirty="0" smtClean="0"/>
              <a:t>determinant?</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910672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Disparate educational attainment</a:t>
            </a:r>
            <a:endParaRPr lang="en-US" dirty="0"/>
          </a:p>
        </p:txBody>
      </p:sp>
      <p:sp>
        <p:nvSpPr>
          <p:cNvPr id="10" name="TextBox 9"/>
          <p:cNvSpPr txBox="1"/>
          <p:nvPr/>
        </p:nvSpPr>
        <p:spPr>
          <a:xfrm>
            <a:off x="104769" y="1690689"/>
            <a:ext cx="8896991" cy="507831"/>
          </a:xfrm>
          <a:prstGeom prst="rect">
            <a:avLst/>
          </a:prstGeom>
          <a:noFill/>
        </p:spPr>
        <p:txBody>
          <a:bodyPr wrap="square" rtlCol="0">
            <a:spAutoFit/>
          </a:bodyPr>
          <a:lstStyle/>
          <a:p>
            <a:pPr algn="ctr"/>
            <a:r>
              <a:rPr lang="en-US" sz="1350" b="1" dirty="0">
                <a:latin typeface="Century Gothic" panose="020B0502020202020204" pitchFamily="34" charset="0"/>
              </a:rPr>
              <a:t>Educational Attainment by Race</a:t>
            </a:r>
          </a:p>
          <a:p>
            <a:pPr algn="ctr"/>
            <a:r>
              <a:rPr lang="en-US" sz="1350" b="1" dirty="0">
                <a:latin typeface="Century Gothic" panose="020B0502020202020204" pitchFamily="34" charset="0"/>
              </a:rPr>
              <a:t>2005-09 and 2010-14, MAPC Region</a:t>
            </a:r>
          </a:p>
        </p:txBody>
      </p:sp>
      <p:sp>
        <p:nvSpPr>
          <p:cNvPr id="11" name="TextBox 10"/>
          <p:cNvSpPr txBox="1"/>
          <p:nvPr/>
        </p:nvSpPr>
        <p:spPr>
          <a:xfrm>
            <a:off x="4475602" y="6627168"/>
            <a:ext cx="4668398" cy="230832"/>
          </a:xfrm>
          <a:prstGeom prst="rect">
            <a:avLst/>
          </a:prstGeom>
          <a:noFill/>
        </p:spPr>
        <p:txBody>
          <a:bodyPr wrap="square" rtlCol="0">
            <a:spAutoFit/>
          </a:bodyPr>
          <a:lstStyle/>
          <a:p>
            <a:pPr algn="ctr"/>
            <a:r>
              <a:rPr lang="en-US" sz="900" dirty="0">
                <a:latin typeface="Century Gothic" panose="020B0502020202020204" pitchFamily="34" charset="0"/>
              </a:rPr>
              <a:t>Data Source: American Community Survey 5-Year Estimates, U.S. Census Bureau</a:t>
            </a:r>
          </a:p>
        </p:txBody>
      </p:sp>
      <p:pic>
        <p:nvPicPr>
          <p:cNvPr id="3" name="Picture 2"/>
          <p:cNvPicPr>
            <a:picLocks noChangeAspect="1"/>
          </p:cNvPicPr>
          <p:nvPr/>
        </p:nvPicPr>
        <p:blipFill rotWithShape="1">
          <a:blip r:embed="rId3" cstate="print">
            <a:extLst>
              <a:ext uri="{28A0092B-C50C-407E-A947-70E740481C1C}">
                <a14:useLocalDpi xmlns="" xmlns:a14="http://schemas.microsoft.com/office/drawing/2010/main" val="0"/>
              </a:ext>
            </a:extLst>
          </a:blip>
          <a:srcRect t="8586"/>
          <a:stretch/>
        </p:blipFill>
        <p:spPr>
          <a:xfrm>
            <a:off x="104769" y="2283690"/>
            <a:ext cx="9039231" cy="4012938"/>
          </a:xfrm>
          <a:prstGeom prst="rect">
            <a:avLst/>
          </a:prstGeom>
        </p:spPr>
      </p:pic>
    </p:spTree>
    <p:extLst>
      <p:ext uri="{BB962C8B-B14F-4D97-AF65-F5344CB8AC3E}">
        <p14:creationId xmlns="" xmlns:p14="http://schemas.microsoft.com/office/powerpoint/2010/main" val="368069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Segregation across incomes</a:t>
            </a:r>
            <a:endParaRPr lang="en-US" dirty="0"/>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83289" y="2018063"/>
            <a:ext cx="8377424" cy="4602656"/>
          </a:xfrm>
          <a:prstGeom prst="rect">
            <a:avLst/>
          </a:prstGeom>
        </p:spPr>
      </p:pic>
      <p:sp>
        <p:nvSpPr>
          <p:cNvPr id="9" name="TextBox 8"/>
          <p:cNvSpPr txBox="1"/>
          <p:nvPr/>
        </p:nvSpPr>
        <p:spPr>
          <a:xfrm>
            <a:off x="1260090" y="1656529"/>
            <a:ext cx="6809015" cy="507831"/>
          </a:xfrm>
          <a:prstGeom prst="rect">
            <a:avLst/>
          </a:prstGeom>
          <a:noFill/>
        </p:spPr>
        <p:txBody>
          <a:bodyPr wrap="square" rtlCol="0">
            <a:spAutoFit/>
          </a:bodyPr>
          <a:lstStyle/>
          <a:p>
            <a:pPr algn="ctr"/>
            <a:r>
              <a:rPr lang="en-US" sz="1350" b="1" dirty="0">
                <a:latin typeface="Century Gothic" panose="020B0502020202020204" pitchFamily="34" charset="0"/>
              </a:rPr>
              <a:t>Neighborhood Median Income by Household Income and Race/Ethnicity</a:t>
            </a:r>
          </a:p>
          <a:p>
            <a:pPr algn="ctr"/>
            <a:r>
              <a:rPr lang="en-US" sz="1350" b="1" dirty="0">
                <a:latin typeface="Century Gothic" panose="020B0502020202020204" pitchFamily="34" charset="0"/>
              </a:rPr>
              <a:t>2010-14, Boston-Quincy Metropolitan Division</a:t>
            </a:r>
          </a:p>
        </p:txBody>
      </p:sp>
      <p:sp>
        <p:nvSpPr>
          <p:cNvPr id="10" name="TextBox 9"/>
          <p:cNvSpPr txBox="1"/>
          <p:nvPr/>
        </p:nvSpPr>
        <p:spPr>
          <a:xfrm>
            <a:off x="4475602" y="6488668"/>
            <a:ext cx="4668398" cy="369332"/>
          </a:xfrm>
          <a:prstGeom prst="rect">
            <a:avLst/>
          </a:prstGeom>
          <a:noFill/>
        </p:spPr>
        <p:txBody>
          <a:bodyPr wrap="square" rtlCol="0">
            <a:spAutoFit/>
          </a:bodyPr>
          <a:lstStyle/>
          <a:p>
            <a:pPr algn="r"/>
            <a:r>
              <a:rPr lang="en-US" sz="900" dirty="0">
                <a:latin typeface="Century Gothic" panose="020B0502020202020204" pitchFamily="34" charset="0"/>
              </a:rPr>
              <a:t>Data Source: Stanford Center </a:t>
            </a:r>
          </a:p>
          <a:p>
            <a:pPr algn="r"/>
            <a:r>
              <a:rPr lang="en-US" sz="900" dirty="0">
                <a:latin typeface="Century Gothic" panose="020B0502020202020204" pitchFamily="34" charset="0"/>
              </a:rPr>
              <a:t>for Education Policy Analysis</a:t>
            </a:r>
          </a:p>
        </p:txBody>
      </p:sp>
    </p:spTree>
    <p:extLst>
      <p:ext uri="{BB962C8B-B14F-4D97-AF65-F5344CB8AC3E}">
        <p14:creationId xmlns="" xmlns:p14="http://schemas.microsoft.com/office/powerpoint/2010/main" val="2853578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Why would we look specifically at race as a health determinant?</a:t>
            </a:r>
          </a:p>
          <a:p>
            <a:endParaRPr lang="en-US" dirty="0" smtClean="0"/>
          </a:p>
          <a:p>
            <a:r>
              <a:rPr lang="en-US" dirty="0" smtClean="0"/>
              <a:t>How does </a:t>
            </a:r>
            <a:r>
              <a:rPr lang="en-US" dirty="0"/>
              <a:t>race </a:t>
            </a:r>
            <a:r>
              <a:rPr lang="en-US" dirty="0" smtClean="0"/>
              <a:t>show up as </a:t>
            </a:r>
            <a:r>
              <a:rPr lang="en-US" dirty="0"/>
              <a:t>a health </a:t>
            </a:r>
            <a:r>
              <a:rPr lang="en-US" dirty="0" smtClean="0"/>
              <a:t>determinant in our cities and towns? Communities? Region? State?</a:t>
            </a:r>
          </a:p>
          <a:p>
            <a:endParaRPr lang="en-US" dirty="0" smtClean="0"/>
          </a:p>
          <a:p>
            <a:r>
              <a:rPr lang="en-US" dirty="0" smtClean="0"/>
              <a:t>What can we do </a:t>
            </a:r>
            <a:r>
              <a:rPr lang="en-US" dirty="0"/>
              <a:t>to address race as a health </a:t>
            </a:r>
            <a:r>
              <a:rPr lang="en-US" dirty="0" smtClean="0"/>
              <a:t>determinant?</a:t>
            </a:r>
            <a:endParaRPr lang="en-US" dirty="0"/>
          </a:p>
        </p:txBody>
      </p:sp>
    </p:spTree>
    <p:extLst>
      <p:ext uri="{BB962C8B-B14F-4D97-AF65-F5344CB8AC3E}">
        <p14:creationId xmlns="" xmlns:p14="http://schemas.microsoft.com/office/powerpoint/2010/main" val="40697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3" name="Shape 123"/>
          <p:cNvPicPr preferRelativeResize="0"/>
          <p:nvPr/>
        </p:nvPicPr>
        <p:blipFill>
          <a:blip r:embed="rId3" cstate="print">
            <a:alphaModFix/>
          </a:blip>
          <a:stretch>
            <a:fillRect/>
          </a:stretch>
        </p:blipFill>
        <p:spPr>
          <a:xfrm>
            <a:off x="0" y="2178850"/>
            <a:ext cx="5027924" cy="3094190"/>
          </a:xfrm>
          <a:prstGeom prst="rect">
            <a:avLst/>
          </a:prstGeom>
          <a:noFill/>
          <a:ln>
            <a:noFill/>
          </a:ln>
        </p:spPr>
      </p:pic>
      <p:sp>
        <p:nvSpPr>
          <p:cNvPr id="122" name="Shape 122"/>
          <p:cNvSpPr txBox="1">
            <a:spLocks noGrp="1"/>
          </p:cNvSpPr>
          <p:nvPr>
            <p:ph type="title"/>
          </p:nvPr>
        </p:nvSpPr>
        <p:spPr>
          <a:prstGeom prst="rect">
            <a:avLst/>
          </a:prstGeom>
        </p:spPr>
        <p:txBody>
          <a:bodyPr vert="horz" lIns="91425" tIns="91425" rIns="91425" bIns="91425" rtlCol="0" anchor="t" anchorCtr="0">
            <a:noAutofit/>
          </a:bodyPr>
          <a:lstStyle/>
          <a:p>
            <a:r>
              <a:rPr lang="en"/>
              <a:t>Poverty </a:t>
            </a:r>
          </a:p>
        </p:txBody>
      </p:sp>
      <p:sp>
        <p:nvSpPr>
          <p:cNvPr id="4" name="Content Placeholder 3"/>
          <p:cNvSpPr>
            <a:spLocks noGrp="1"/>
          </p:cNvSpPr>
          <p:nvPr>
            <p:ph sz="half" idx="2"/>
          </p:nvPr>
        </p:nvSpPr>
        <p:spPr>
          <a:xfrm>
            <a:off x="4629150" y="1825624"/>
            <a:ext cx="4291330" cy="4961255"/>
          </a:xfrm>
        </p:spPr>
        <p:txBody>
          <a:bodyPr>
            <a:normAutofit fontScale="77500" lnSpcReduction="20000"/>
          </a:bodyPr>
          <a:lstStyle/>
          <a:p>
            <a:pPr marL="685800" indent="-457200"/>
            <a:r>
              <a:rPr lang="en-US" dirty="0" smtClean="0">
                <a:latin typeface="Lato"/>
                <a:ea typeface="Lato"/>
                <a:cs typeface="Lato"/>
                <a:sym typeface="Lato"/>
              </a:rPr>
              <a:t>Massachusetts overall has lower poverty rates than the US average.</a:t>
            </a:r>
          </a:p>
          <a:p>
            <a:pPr marL="685800" indent="-457200"/>
            <a:r>
              <a:rPr lang="en-US" dirty="0" smtClean="0">
                <a:latin typeface="Lato"/>
                <a:ea typeface="Lato"/>
                <a:cs typeface="Lato"/>
                <a:sym typeface="Lato"/>
              </a:rPr>
              <a:t>Asian/PI </a:t>
            </a:r>
            <a:r>
              <a:rPr lang="en-US" dirty="0">
                <a:latin typeface="Lato"/>
                <a:ea typeface="Lato"/>
                <a:cs typeface="Lato"/>
                <a:sym typeface="Lato"/>
              </a:rPr>
              <a:t>and other minorities have higher poverty rates in MA than the US overall</a:t>
            </a:r>
            <a:r>
              <a:rPr lang="en-US" dirty="0" smtClean="0">
                <a:latin typeface="Lato"/>
                <a:ea typeface="Lato"/>
                <a:cs typeface="Lato"/>
                <a:sym typeface="Lato"/>
              </a:rPr>
              <a:t>.</a:t>
            </a:r>
            <a:endParaRPr lang="en-US" dirty="0">
              <a:latin typeface="Lato"/>
              <a:ea typeface="Lato"/>
              <a:cs typeface="Lato"/>
              <a:sym typeface="Lato"/>
            </a:endParaRPr>
          </a:p>
          <a:p>
            <a:pPr marL="685800" indent="-457200"/>
            <a:r>
              <a:rPr lang="en-US" dirty="0">
                <a:latin typeface="Lato"/>
                <a:ea typeface="Lato"/>
                <a:cs typeface="Lato"/>
                <a:sym typeface="Lato"/>
              </a:rPr>
              <a:t>Black and White populations have lower poverty rates in </a:t>
            </a:r>
            <a:r>
              <a:rPr lang="en-US" dirty="0" smtClean="0">
                <a:latin typeface="Lato"/>
                <a:ea typeface="Lato"/>
                <a:cs typeface="Lato"/>
                <a:sym typeface="Lato"/>
              </a:rPr>
              <a:t>MA than </a:t>
            </a:r>
            <a:r>
              <a:rPr lang="en-US" dirty="0">
                <a:latin typeface="Lato"/>
                <a:ea typeface="Lato"/>
                <a:cs typeface="Lato"/>
                <a:sym typeface="Lato"/>
              </a:rPr>
              <a:t>US overall</a:t>
            </a:r>
            <a:r>
              <a:rPr lang="en-US" dirty="0" smtClean="0">
                <a:latin typeface="Lato"/>
                <a:ea typeface="Lato"/>
                <a:cs typeface="Lato"/>
                <a:sym typeface="Lato"/>
              </a:rPr>
              <a:t>.</a:t>
            </a:r>
            <a:endParaRPr lang="en-US" dirty="0">
              <a:latin typeface="Lato"/>
              <a:ea typeface="Lato"/>
              <a:cs typeface="Lato"/>
              <a:sym typeface="Lato"/>
            </a:endParaRPr>
          </a:p>
          <a:p>
            <a:pPr indent="0">
              <a:buNone/>
            </a:pPr>
            <a:endParaRPr lang="en-US" dirty="0" smtClean="0">
              <a:latin typeface="Lato"/>
              <a:ea typeface="Lato"/>
              <a:cs typeface="Lato"/>
              <a:sym typeface="Lato"/>
            </a:endParaRPr>
          </a:p>
          <a:p>
            <a:pPr indent="0">
              <a:buNone/>
            </a:pPr>
            <a:r>
              <a:rPr lang="en-US" dirty="0" smtClean="0">
                <a:latin typeface="Lato"/>
                <a:ea typeface="Lato"/>
                <a:cs typeface="Lato"/>
                <a:sym typeface="Lato"/>
              </a:rPr>
              <a:t>Black </a:t>
            </a:r>
            <a:r>
              <a:rPr lang="en-US" dirty="0">
                <a:latin typeface="Lato"/>
                <a:ea typeface="Lato"/>
                <a:cs typeface="Lato"/>
                <a:sym typeface="Lato"/>
              </a:rPr>
              <a:t>NH make-up 6.1% of the total MA population, but make up 13% of the total poor. Conversely, White NH are 83% of the total population, but only 64% of the poor</a:t>
            </a:r>
            <a:r>
              <a:rPr lang="en-US" dirty="0" smtClean="0">
                <a:latin typeface="Lato"/>
                <a:ea typeface="Lato"/>
                <a:cs typeface="Lato"/>
                <a:sym typeface="Lato"/>
              </a:rPr>
              <a:t>.</a:t>
            </a:r>
            <a:endParaRPr lang="en-US" dirty="0">
              <a:latin typeface="Lato"/>
              <a:ea typeface="Lato"/>
              <a:cs typeface="Lato"/>
              <a:sym typeface="Lato"/>
            </a:endParaRPr>
          </a:p>
        </p:txBody>
      </p:sp>
    </p:spTree>
    <p:extLst>
      <p:ext uri="{BB962C8B-B14F-4D97-AF65-F5344CB8AC3E}">
        <p14:creationId xmlns="" xmlns:p14="http://schemas.microsoft.com/office/powerpoint/2010/main" val="3233942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birth weight</a:t>
            </a:r>
            <a:endParaRPr lang="en-US" dirty="0"/>
          </a:p>
        </p:txBody>
      </p:sp>
      <p:sp>
        <p:nvSpPr>
          <p:cNvPr id="6" name="TextBox 5"/>
          <p:cNvSpPr txBox="1"/>
          <p:nvPr/>
        </p:nvSpPr>
        <p:spPr>
          <a:xfrm>
            <a:off x="1641339" y="1690689"/>
            <a:ext cx="5861322" cy="507831"/>
          </a:xfrm>
          <a:prstGeom prst="rect">
            <a:avLst/>
          </a:prstGeom>
          <a:noFill/>
        </p:spPr>
        <p:txBody>
          <a:bodyPr wrap="square" rtlCol="0">
            <a:spAutoFit/>
          </a:bodyPr>
          <a:lstStyle/>
          <a:p>
            <a:pPr algn="ctr"/>
            <a:r>
              <a:rPr lang="en-US" sz="1350" b="1" dirty="0">
                <a:latin typeface="Century Gothic" panose="020B0502020202020204" pitchFamily="34" charset="0"/>
              </a:rPr>
              <a:t>Low Birth Weight by Mother’s Race and Ethnicity and Education</a:t>
            </a:r>
          </a:p>
          <a:p>
            <a:pPr algn="ctr"/>
            <a:r>
              <a:rPr lang="en-US" sz="1350" b="1" dirty="0">
                <a:latin typeface="Century Gothic" panose="020B0502020202020204" pitchFamily="34" charset="0"/>
              </a:rPr>
              <a:t>2005-09 and 2010-14, MAPC Region</a:t>
            </a:r>
          </a:p>
        </p:txBody>
      </p:sp>
      <p:sp>
        <p:nvSpPr>
          <p:cNvPr id="7" name="TextBox 6"/>
          <p:cNvSpPr txBox="1"/>
          <p:nvPr/>
        </p:nvSpPr>
        <p:spPr>
          <a:xfrm>
            <a:off x="5125757" y="6602626"/>
            <a:ext cx="4668398" cy="230832"/>
          </a:xfrm>
          <a:prstGeom prst="rect">
            <a:avLst/>
          </a:prstGeom>
          <a:noFill/>
        </p:spPr>
        <p:txBody>
          <a:bodyPr wrap="square" rtlCol="0">
            <a:spAutoFit/>
          </a:bodyPr>
          <a:lstStyle/>
          <a:p>
            <a:pPr algn="ctr"/>
            <a:r>
              <a:rPr lang="en-US" sz="900" dirty="0">
                <a:latin typeface="Century Gothic" panose="020B0502020202020204" pitchFamily="34" charset="0"/>
              </a:rPr>
              <a:t>Data Source: Massachusetts Department of Public Health</a:t>
            </a:r>
          </a:p>
        </p:txBody>
      </p:sp>
      <p:grpSp>
        <p:nvGrpSpPr>
          <p:cNvPr id="3" name="Group 2"/>
          <p:cNvGrpSpPr/>
          <p:nvPr/>
        </p:nvGrpSpPr>
        <p:grpSpPr>
          <a:xfrm>
            <a:off x="0" y="2384385"/>
            <a:ext cx="9268681" cy="3993266"/>
            <a:chOff x="718985" y="2741887"/>
            <a:chExt cx="8015805" cy="3048701"/>
          </a:xfrm>
        </p:grpSpPr>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18985" y="2741887"/>
              <a:ext cx="8015805" cy="3048701"/>
            </a:xfrm>
            <a:prstGeom prst="rect">
              <a:avLst/>
            </a:prstGeom>
          </p:spPr>
        </p:pic>
        <p:sp>
          <p:nvSpPr>
            <p:cNvPr id="9" name="Oval 8"/>
            <p:cNvSpPr/>
            <p:nvPr/>
          </p:nvSpPr>
          <p:spPr>
            <a:xfrm>
              <a:off x="2671677" y="3558910"/>
              <a:ext cx="337694" cy="337694"/>
            </a:xfrm>
            <a:prstGeom prst="ellipse">
              <a:avLst/>
            </a:prstGeom>
            <a:noFill/>
            <a:ln w="38100">
              <a:solidFill>
                <a:srgbClr val="EB7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Oval 9"/>
            <p:cNvSpPr/>
            <p:nvPr/>
          </p:nvSpPr>
          <p:spPr>
            <a:xfrm>
              <a:off x="3359007" y="3652943"/>
              <a:ext cx="337694" cy="337694"/>
            </a:xfrm>
            <a:prstGeom prst="ellipse">
              <a:avLst/>
            </a:prstGeom>
            <a:noFill/>
            <a:ln w="38100">
              <a:solidFill>
                <a:srgbClr val="59B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Oval 11"/>
            <p:cNvSpPr/>
            <p:nvPr/>
          </p:nvSpPr>
          <p:spPr>
            <a:xfrm>
              <a:off x="2873708" y="3771095"/>
              <a:ext cx="337694" cy="337694"/>
            </a:xfrm>
            <a:prstGeom prst="ellipse">
              <a:avLst/>
            </a:prstGeom>
            <a:noFill/>
            <a:ln w="38100">
              <a:solidFill>
                <a:srgbClr val="BA3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Oval 13"/>
            <p:cNvSpPr/>
            <p:nvPr/>
          </p:nvSpPr>
          <p:spPr>
            <a:xfrm>
              <a:off x="3549850" y="3827717"/>
              <a:ext cx="337694" cy="337694"/>
            </a:xfrm>
            <a:prstGeom prst="ellipse">
              <a:avLst/>
            </a:prstGeom>
            <a:noFill/>
            <a:ln w="38100">
              <a:solidFill>
                <a:srgbClr val="222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Oval 14"/>
            <p:cNvSpPr/>
            <p:nvPr/>
          </p:nvSpPr>
          <p:spPr>
            <a:xfrm>
              <a:off x="4788063" y="4159903"/>
              <a:ext cx="337694" cy="337694"/>
            </a:xfrm>
            <a:prstGeom prst="ellipse">
              <a:avLst/>
            </a:prstGeom>
            <a:noFill/>
            <a:ln w="38100">
              <a:solidFill>
                <a:srgbClr val="EB7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Oval 15"/>
            <p:cNvSpPr/>
            <p:nvPr/>
          </p:nvSpPr>
          <p:spPr>
            <a:xfrm>
              <a:off x="4990094" y="4294661"/>
              <a:ext cx="337694" cy="337694"/>
            </a:xfrm>
            <a:prstGeom prst="ellipse">
              <a:avLst/>
            </a:prstGeom>
            <a:noFill/>
            <a:ln w="38100">
              <a:solidFill>
                <a:srgbClr val="BA3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Oval 16"/>
            <p:cNvSpPr/>
            <p:nvPr/>
          </p:nvSpPr>
          <p:spPr>
            <a:xfrm>
              <a:off x="2289754" y="3092507"/>
              <a:ext cx="337694" cy="337694"/>
            </a:xfrm>
            <a:prstGeom prst="ellipse">
              <a:avLst/>
            </a:prstGeom>
            <a:noFill/>
            <a:ln w="38100">
              <a:solidFill>
                <a:srgbClr val="59B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Oval 17"/>
            <p:cNvSpPr/>
            <p:nvPr/>
          </p:nvSpPr>
          <p:spPr>
            <a:xfrm>
              <a:off x="2480598" y="3289403"/>
              <a:ext cx="337694" cy="337694"/>
            </a:xfrm>
            <a:prstGeom prst="ellipse">
              <a:avLst/>
            </a:prstGeom>
            <a:noFill/>
            <a:ln w="38100">
              <a:solidFill>
                <a:srgbClr val="222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Oval 18"/>
            <p:cNvSpPr/>
            <p:nvPr/>
          </p:nvSpPr>
          <p:spPr>
            <a:xfrm>
              <a:off x="1415030" y="3617553"/>
              <a:ext cx="337694" cy="337694"/>
            </a:xfrm>
            <a:prstGeom prst="ellipse">
              <a:avLst/>
            </a:prstGeom>
            <a:noFill/>
            <a:ln w="38100">
              <a:solidFill>
                <a:srgbClr val="222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Oval 19"/>
            <p:cNvSpPr/>
            <p:nvPr/>
          </p:nvSpPr>
          <p:spPr>
            <a:xfrm>
              <a:off x="1220500" y="3793053"/>
              <a:ext cx="337694" cy="337694"/>
            </a:xfrm>
            <a:prstGeom prst="ellipse">
              <a:avLst/>
            </a:prstGeom>
            <a:noFill/>
            <a:ln w="38100">
              <a:solidFill>
                <a:srgbClr val="59B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 xmlns:p14="http://schemas.microsoft.com/office/powerpoint/2010/main" val="1515666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Incarceration rates</a:t>
            </a:r>
            <a:endParaRPr lang="en-US" dirty="0"/>
          </a:p>
        </p:txBody>
      </p:sp>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912" y="2534857"/>
            <a:ext cx="9017027" cy="4016414"/>
          </a:xfrm>
          <a:prstGeom prst="rect">
            <a:avLst/>
          </a:prstGeom>
        </p:spPr>
      </p:pic>
      <p:sp>
        <p:nvSpPr>
          <p:cNvPr id="8" name="TextBox 7"/>
          <p:cNvSpPr txBox="1"/>
          <p:nvPr/>
        </p:nvSpPr>
        <p:spPr>
          <a:xfrm>
            <a:off x="416689" y="1636433"/>
            <a:ext cx="8333771" cy="715581"/>
          </a:xfrm>
          <a:prstGeom prst="rect">
            <a:avLst/>
          </a:prstGeom>
          <a:noFill/>
        </p:spPr>
        <p:txBody>
          <a:bodyPr wrap="square" rtlCol="0">
            <a:spAutoFit/>
          </a:bodyPr>
          <a:lstStyle/>
          <a:p>
            <a:pPr algn="ctr"/>
            <a:r>
              <a:rPr lang="en-US" sz="1350" b="1" dirty="0">
                <a:latin typeface="Century Gothic" panose="020B0502020202020204" pitchFamily="34" charset="0"/>
              </a:rPr>
              <a:t>Massachusetts Department of Corrections Jurisdiction Population, as a Percent of Total Population by Race and Ethnicity</a:t>
            </a:r>
          </a:p>
          <a:p>
            <a:pPr algn="ctr"/>
            <a:r>
              <a:rPr lang="en-US" sz="1350" b="1" dirty="0">
                <a:latin typeface="Century Gothic" panose="020B0502020202020204" pitchFamily="34" charset="0"/>
              </a:rPr>
              <a:t>2010 through 2016, Massachusetts</a:t>
            </a:r>
          </a:p>
        </p:txBody>
      </p:sp>
      <p:sp>
        <p:nvSpPr>
          <p:cNvPr id="10" name="TextBox 9"/>
          <p:cNvSpPr txBox="1"/>
          <p:nvPr/>
        </p:nvSpPr>
        <p:spPr>
          <a:xfrm>
            <a:off x="3380801" y="6462973"/>
            <a:ext cx="5763199" cy="369332"/>
          </a:xfrm>
          <a:prstGeom prst="rect">
            <a:avLst/>
          </a:prstGeom>
          <a:noFill/>
        </p:spPr>
        <p:txBody>
          <a:bodyPr wrap="square" rtlCol="0">
            <a:spAutoFit/>
          </a:bodyPr>
          <a:lstStyle/>
          <a:p>
            <a:pPr algn="r"/>
            <a:r>
              <a:rPr lang="en-US" sz="900" dirty="0">
                <a:latin typeface="Century Gothic" panose="020B0502020202020204" pitchFamily="34" charset="0"/>
              </a:rPr>
              <a:t>Data Source: Massachusetts Department of</a:t>
            </a:r>
          </a:p>
          <a:p>
            <a:pPr algn="r"/>
            <a:r>
              <a:rPr lang="en-US" sz="900" dirty="0">
                <a:latin typeface="Century Gothic" panose="020B0502020202020204" pitchFamily="34" charset="0"/>
              </a:rPr>
              <a:t>Corrections Inmate Characteristics by Race/Ethnicity</a:t>
            </a:r>
          </a:p>
        </p:txBody>
      </p:sp>
    </p:spTree>
    <p:extLst>
      <p:ext uri="{BB962C8B-B14F-4D97-AF65-F5344CB8AC3E}">
        <p14:creationId xmlns="" xmlns:p14="http://schemas.microsoft.com/office/powerpoint/2010/main" val="39221019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prstGeom prst="rect">
            <a:avLst/>
          </a:prstGeom>
        </p:spPr>
        <p:txBody>
          <a:bodyPr vert="horz" lIns="91425" tIns="91425" rIns="91425" bIns="91425" rtlCol="0" anchor="ctr" anchorCtr="0">
            <a:noAutofit/>
          </a:bodyPr>
          <a:lstStyle/>
          <a:p>
            <a:r>
              <a:rPr lang="en" dirty="0"/>
              <a:t>Birth Outcomes: Low Birth </a:t>
            </a:r>
            <a:r>
              <a:rPr lang="en" dirty="0" smtClean="0"/>
              <a:t>Weight</a:t>
            </a:r>
            <a:endParaRPr lang="en" dirty="0"/>
          </a:p>
        </p:txBody>
      </p:sp>
      <p:sp>
        <p:nvSpPr>
          <p:cNvPr id="2" name="Content Placeholder 1"/>
          <p:cNvSpPr>
            <a:spLocks noGrp="1"/>
          </p:cNvSpPr>
          <p:nvPr>
            <p:ph idx="1"/>
          </p:nvPr>
        </p:nvSpPr>
        <p:spPr/>
        <p:txBody>
          <a:bodyPr/>
          <a:lstStyle/>
          <a:p>
            <a:pPr marL="0" indent="0">
              <a:buNone/>
            </a:pPr>
            <a:r>
              <a:rPr lang="en-US" dirty="0"/>
              <a:t>Within the CHNA 20 </a:t>
            </a:r>
            <a:r>
              <a:rPr lang="en-US" dirty="0" smtClean="0"/>
              <a:t>community, </a:t>
            </a:r>
            <a:r>
              <a:rPr lang="en-US" b="1" dirty="0" smtClean="0"/>
              <a:t>7.4</a:t>
            </a:r>
            <a:r>
              <a:rPr lang="en-US" b="1" dirty="0"/>
              <a:t>%  more hispanic </a:t>
            </a:r>
            <a:r>
              <a:rPr lang="en-US" b="1" dirty="0" smtClean="0"/>
              <a:t>babies </a:t>
            </a:r>
            <a:r>
              <a:rPr lang="en-US" b="1" dirty="0"/>
              <a:t>and 5.9% more Black (non-hispanic) babies are born at a low birth weight </a:t>
            </a:r>
            <a:r>
              <a:rPr lang="en-US" dirty="0"/>
              <a:t>compared to their White counterparts.</a:t>
            </a:r>
          </a:p>
          <a:p>
            <a:endParaRPr lang="en-US" dirty="0"/>
          </a:p>
        </p:txBody>
      </p:sp>
      <p:pic>
        <p:nvPicPr>
          <p:cNvPr id="109" name="Shape 109"/>
          <p:cNvPicPr preferRelativeResize="0"/>
          <p:nvPr/>
        </p:nvPicPr>
        <p:blipFill>
          <a:blip r:embed="rId3" cstate="print">
            <a:alphaModFix/>
          </a:blip>
          <a:stretch>
            <a:fillRect/>
          </a:stretch>
        </p:blipFill>
        <p:spPr>
          <a:xfrm>
            <a:off x="0" y="3646025"/>
            <a:ext cx="9135729" cy="2283909"/>
          </a:xfrm>
          <a:prstGeom prst="rect">
            <a:avLst/>
          </a:prstGeom>
          <a:noFill/>
          <a:ln>
            <a:noFill/>
          </a:ln>
        </p:spPr>
      </p:pic>
    </p:spTree>
    <p:extLst>
      <p:ext uri="{BB962C8B-B14F-4D97-AF65-F5344CB8AC3E}">
        <p14:creationId xmlns="" xmlns:p14="http://schemas.microsoft.com/office/powerpoint/2010/main" val="31859282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prstGeom prst="rect">
            <a:avLst/>
          </a:prstGeom>
        </p:spPr>
        <p:txBody>
          <a:bodyPr vert="horz" lIns="91425" tIns="91425" rIns="91425" bIns="91425" rtlCol="0" anchor="ctr" anchorCtr="0">
            <a:noAutofit/>
          </a:bodyPr>
          <a:lstStyle/>
          <a:p>
            <a:r>
              <a:rPr lang="en" dirty="0"/>
              <a:t>Diabetes </a:t>
            </a:r>
          </a:p>
        </p:txBody>
      </p:sp>
      <p:sp>
        <p:nvSpPr>
          <p:cNvPr id="2" name="Content Placeholder 1"/>
          <p:cNvSpPr>
            <a:spLocks noGrp="1"/>
          </p:cNvSpPr>
          <p:nvPr>
            <p:ph idx="1"/>
          </p:nvPr>
        </p:nvSpPr>
        <p:spPr/>
        <p:txBody>
          <a:bodyPr/>
          <a:lstStyle/>
          <a:p>
            <a:pPr marL="0" indent="0">
              <a:buNone/>
            </a:pPr>
            <a:r>
              <a:rPr lang="en-US" dirty="0"/>
              <a:t>Within the CHNA 20 community, </a:t>
            </a:r>
            <a:r>
              <a:rPr lang="en-US" b="1" dirty="0"/>
              <a:t>the ER rate due to diabetes is 3.9 times higher for Black (non-hispanic) residents, and 2.9 times higher for Hispanic residents </a:t>
            </a:r>
            <a:r>
              <a:rPr lang="en-US" dirty="0"/>
              <a:t>compared to their White counterparts</a:t>
            </a:r>
          </a:p>
        </p:txBody>
      </p:sp>
      <p:pic>
        <p:nvPicPr>
          <p:cNvPr id="102" name="Shape 102" descr="Age_Adjusted_ER_Rate_due_to_Diabetes_by_Race_Ethnicity_Sub_Region_CHNA_20_Blue_Hills_Community_Health_Alliance.jpeg"/>
          <p:cNvPicPr preferRelativeResize="0"/>
          <p:nvPr/>
        </p:nvPicPr>
        <p:blipFill>
          <a:blip r:embed="rId3" cstate="print">
            <a:alphaModFix/>
          </a:blip>
          <a:stretch>
            <a:fillRect/>
          </a:stretch>
        </p:blipFill>
        <p:spPr>
          <a:xfrm>
            <a:off x="0" y="3695163"/>
            <a:ext cx="9149417" cy="2481800"/>
          </a:xfrm>
          <a:prstGeom prst="rect">
            <a:avLst/>
          </a:prstGeom>
          <a:noFill/>
          <a:ln>
            <a:noFill/>
          </a:ln>
        </p:spPr>
      </p:pic>
    </p:spTree>
    <p:extLst>
      <p:ext uri="{BB962C8B-B14F-4D97-AF65-F5344CB8AC3E}">
        <p14:creationId xmlns="" xmlns:p14="http://schemas.microsoft.com/office/powerpoint/2010/main" val="6351549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prstGeom prst="rect">
            <a:avLst/>
          </a:prstGeom>
        </p:spPr>
        <p:txBody>
          <a:bodyPr vert="horz" lIns="91425" tIns="91425" rIns="91425" bIns="91425" rtlCol="0" anchor="ctr" anchorCtr="0">
            <a:noAutofit/>
          </a:bodyPr>
          <a:lstStyle/>
          <a:p>
            <a:r>
              <a:rPr lang="en" dirty="0"/>
              <a:t>HIV/AIDS</a:t>
            </a:r>
          </a:p>
        </p:txBody>
      </p:sp>
      <p:sp>
        <p:nvSpPr>
          <p:cNvPr id="2" name="Content Placeholder 1"/>
          <p:cNvSpPr>
            <a:spLocks noGrp="1"/>
          </p:cNvSpPr>
          <p:nvPr>
            <p:ph idx="1"/>
          </p:nvPr>
        </p:nvSpPr>
        <p:spPr/>
        <p:txBody>
          <a:bodyPr/>
          <a:lstStyle/>
          <a:p>
            <a:pPr marL="0" indent="0">
              <a:buNone/>
            </a:pPr>
            <a:r>
              <a:rPr lang="en-US" dirty="0"/>
              <a:t>Within the CHNA 20 community, </a:t>
            </a:r>
            <a:r>
              <a:rPr lang="en-US" b="1" dirty="0"/>
              <a:t>the death </a:t>
            </a:r>
            <a:r>
              <a:rPr lang="en-US" b="1" dirty="0" smtClean="0"/>
              <a:t>rate </a:t>
            </a:r>
            <a:r>
              <a:rPr lang="en-US" b="1" dirty="0"/>
              <a:t>due to HIV/AIDS is 13.3 times higher for Black (non-hispanic) residents, and 3.6 times higher for Asian/Pacific Islander </a:t>
            </a:r>
            <a:r>
              <a:rPr lang="en-US" dirty="0"/>
              <a:t>residents compared to their White counterparts.</a:t>
            </a:r>
          </a:p>
          <a:p>
            <a:pPr marL="0" indent="0">
              <a:buNone/>
            </a:pPr>
            <a:endParaRPr lang="en-US" dirty="0"/>
          </a:p>
        </p:txBody>
      </p:sp>
      <p:pic>
        <p:nvPicPr>
          <p:cNvPr id="73" name="Shape 73"/>
          <p:cNvPicPr preferRelativeResize="0"/>
          <p:nvPr/>
        </p:nvPicPr>
        <p:blipFill rotWithShape="1">
          <a:blip r:embed="rId3" cstate="print">
            <a:alphaModFix/>
          </a:blip>
          <a:srcRect l="1487"/>
          <a:stretch/>
        </p:blipFill>
        <p:spPr>
          <a:xfrm>
            <a:off x="104172" y="3932575"/>
            <a:ext cx="8945954" cy="2676570"/>
          </a:xfrm>
          <a:prstGeom prst="rect">
            <a:avLst/>
          </a:prstGeom>
          <a:noFill/>
          <a:ln>
            <a:noFill/>
          </a:ln>
        </p:spPr>
      </p:pic>
    </p:spTree>
    <p:extLst>
      <p:ext uri="{BB962C8B-B14F-4D97-AF65-F5344CB8AC3E}">
        <p14:creationId xmlns="" xmlns:p14="http://schemas.microsoft.com/office/powerpoint/2010/main" val="18431881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1302275"/>
            <a:ext cx="8520600" cy="707400"/>
          </a:xfrm>
          <a:prstGeom prst="rect">
            <a:avLst/>
          </a:prstGeom>
        </p:spPr>
        <p:txBody>
          <a:bodyPr vert="horz" lIns="91425" tIns="91425" rIns="91425" bIns="91425" rtlCol="0" anchor="t" anchorCtr="0">
            <a:noAutofit/>
          </a:bodyPr>
          <a:lstStyle/>
          <a:p>
            <a:r>
              <a:rPr lang="en"/>
              <a:t>Birth Outcomes: Infant Mortality </a:t>
            </a:r>
          </a:p>
        </p:txBody>
      </p:sp>
      <p:sp>
        <p:nvSpPr>
          <p:cNvPr id="116" name="Shape 116"/>
          <p:cNvSpPr txBox="1">
            <a:spLocks noGrp="1"/>
          </p:cNvSpPr>
          <p:nvPr>
            <p:ph type="body" idx="1"/>
          </p:nvPr>
        </p:nvSpPr>
        <p:spPr>
          <a:xfrm>
            <a:off x="311700" y="4469250"/>
            <a:ext cx="8732700" cy="828300"/>
          </a:xfrm>
          <a:prstGeom prst="rect">
            <a:avLst/>
          </a:prstGeom>
          <a:ln w="9525" cap="flat" cmpd="sng">
            <a:solidFill>
              <a:srgbClr val="4A86E8"/>
            </a:solidFill>
            <a:prstDash val="solid"/>
            <a:round/>
            <a:headEnd type="none" w="med" len="med"/>
            <a:tailEnd type="none" w="med" len="med"/>
          </a:ln>
        </p:spPr>
        <p:txBody>
          <a:bodyPr vert="horz" lIns="91425" tIns="91425" rIns="91425" bIns="91425" rtlCol="0" anchor="t" anchorCtr="0">
            <a:noAutofit/>
          </a:bodyPr>
          <a:lstStyle/>
          <a:p>
            <a:pPr marL="457200" indent="-317500">
              <a:buSzPct val="100000"/>
              <a:buFont typeface="Lato"/>
              <a:buChar char="●"/>
            </a:pPr>
            <a:r>
              <a:rPr lang="en" sz="1400">
                <a:solidFill>
                  <a:srgbClr val="000000"/>
                </a:solidFill>
                <a:latin typeface="Lato"/>
                <a:ea typeface="Lato"/>
                <a:cs typeface="Lato"/>
                <a:sym typeface="Lato"/>
              </a:rPr>
              <a:t>Within the CHNA 20 community, compared with white residents , the infant mortality weight is approximately </a:t>
            </a:r>
            <a:r>
              <a:rPr lang="en" sz="1400">
                <a:solidFill>
                  <a:srgbClr val="0000FF"/>
                </a:solidFill>
                <a:latin typeface="Lato"/>
                <a:ea typeface="Lato"/>
                <a:cs typeface="Lato"/>
                <a:sym typeface="Lato"/>
              </a:rPr>
              <a:t>1.7 times higher among Black (non-hispanic) </a:t>
            </a:r>
            <a:r>
              <a:rPr lang="en" sz="1400">
                <a:solidFill>
                  <a:srgbClr val="000000"/>
                </a:solidFill>
                <a:latin typeface="Lato"/>
                <a:ea typeface="Lato"/>
                <a:cs typeface="Lato"/>
                <a:sym typeface="Lato"/>
              </a:rPr>
              <a:t>and </a:t>
            </a:r>
            <a:r>
              <a:rPr lang="en" sz="1400">
                <a:solidFill>
                  <a:srgbClr val="0000FF"/>
                </a:solidFill>
                <a:latin typeface="Lato"/>
                <a:ea typeface="Lato"/>
                <a:cs typeface="Lato"/>
                <a:sym typeface="Lato"/>
              </a:rPr>
              <a:t> 1.6 times higher among Hispanic residents.</a:t>
            </a:r>
          </a:p>
          <a:p>
            <a:pPr>
              <a:buNone/>
            </a:pPr>
            <a:endParaRPr dirty="0"/>
          </a:p>
        </p:txBody>
      </p:sp>
      <p:pic>
        <p:nvPicPr>
          <p:cNvPr id="117" name="Shape 117"/>
          <p:cNvPicPr preferRelativeResize="0"/>
          <p:nvPr/>
        </p:nvPicPr>
        <p:blipFill>
          <a:blip r:embed="rId3" cstate="print">
            <a:alphaModFix/>
          </a:blip>
          <a:stretch>
            <a:fillRect/>
          </a:stretch>
        </p:blipFill>
        <p:spPr>
          <a:xfrm>
            <a:off x="504201" y="2222512"/>
            <a:ext cx="8135601" cy="2033900"/>
          </a:xfrm>
          <a:prstGeom prst="rect">
            <a:avLst/>
          </a:prstGeom>
          <a:noFill/>
          <a:ln>
            <a:noFill/>
          </a:ln>
        </p:spPr>
      </p:pic>
    </p:spTree>
    <p:extLst>
      <p:ext uri="{BB962C8B-B14F-4D97-AF65-F5344CB8AC3E}">
        <p14:creationId xmlns="" xmlns:p14="http://schemas.microsoft.com/office/powerpoint/2010/main" val="168155165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78"/>
        <p:cNvGrpSpPr/>
        <p:nvPr/>
      </p:nvGrpSpPr>
      <p:grpSpPr>
        <a:xfrm>
          <a:off x="0" y="0"/>
          <a:ext cx="0" cy="0"/>
          <a:chOff x="0" y="0"/>
          <a:chExt cx="0" cy="0"/>
        </a:xfrm>
      </p:grpSpPr>
      <p:pic>
        <p:nvPicPr>
          <p:cNvPr id="79" name="Shape 79"/>
          <p:cNvPicPr preferRelativeResize="0"/>
          <p:nvPr/>
        </p:nvPicPr>
        <p:blipFill rotWithShape="1">
          <a:blip r:embed="rId3" cstate="print">
            <a:alphaModFix/>
          </a:blip>
          <a:srcRect t="10063"/>
          <a:stretch/>
        </p:blipFill>
        <p:spPr>
          <a:xfrm>
            <a:off x="260075" y="1688723"/>
            <a:ext cx="4286250" cy="2383700"/>
          </a:xfrm>
          <a:prstGeom prst="rect">
            <a:avLst/>
          </a:prstGeom>
          <a:noFill/>
          <a:ln>
            <a:noFill/>
          </a:ln>
        </p:spPr>
      </p:pic>
      <p:pic>
        <p:nvPicPr>
          <p:cNvPr id="80" name="Shape 80"/>
          <p:cNvPicPr preferRelativeResize="0"/>
          <p:nvPr/>
        </p:nvPicPr>
        <p:blipFill rotWithShape="1">
          <a:blip r:embed="rId4" cstate="print">
            <a:alphaModFix/>
          </a:blip>
          <a:srcRect t="12172"/>
          <a:stretch/>
        </p:blipFill>
        <p:spPr>
          <a:xfrm>
            <a:off x="4709775" y="1322924"/>
            <a:ext cx="4286250" cy="2327625"/>
          </a:xfrm>
          <a:prstGeom prst="rect">
            <a:avLst/>
          </a:prstGeom>
          <a:noFill/>
          <a:ln>
            <a:noFill/>
          </a:ln>
        </p:spPr>
      </p:pic>
      <p:sp>
        <p:nvSpPr>
          <p:cNvPr id="81" name="Shape 81"/>
          <p:cNvSpPr txBox="1"/>
          <p:nvPr/>
        </p:nvSpPr>
        <p:spPr>
          <a:xfrm>
            <a:off x="491225" y="4132150"/>
            <a:ext cx="4055100" cy="2268650"/>
          </a:xfrm>
          <a:prstGeom prst="rect">
            <a:avLst/>
          </a:prstGeom>
          <a:noFill/>
          <a:ln w="9525" cap="flat" cmpd="sng">
            <a:solidFill>
              <a:srgbClr val="4A86E8"/>
            </a:solidFill>
            <a:prstDash val="solid"/>
            <a:round/>
            <a:headEnd type="none" w="med" len="med"/>
            <a:tailEnd type="none" w="med" len="med"/>
          </a:ln>
        </p:spPr>
        <p:txBody>
          <a:bodyPr lIns="91425" tIns="91425" rIns="91425" bIns="91425" anchor="t" anchorCtr="0">
            <a:noAutofit/>
          </a:bodyPr>
          <a:lstStyle/>
          <a:p>
            <a:r>
              <a:rPr lang="en" dirty="0">
                <a:latin typeface="Lato"/>
                <a:ea typeface="Lato"/>
                <a:cs typeface="Lato"/>
                <a:sym typeface="Lato"/>
              </a:rPr>
              <a:t>Among the 20,272 people living with HIV in Massachusetts (2015):</a:t>
            </a:r>
          </a:p>
          <a:p>
            <a:pPr marL="457200" indent="-228600">
              <a:buFont typeface="Lato"/>
              <a:buChar char="●"/>
            </a:pPr>
            <a:r>
              <a:rPr lang="en" dirty="0">
                <a:latin typeface="Lato"/>
                <a:ea typeface="Lato"/>
                <a:cs typeface="Lato"/>
                <a:sym typeface="Lato"/>
              </a:rPr>
              <a:t>42% are White (non-Hispanic)</a:t>
            </a:r>
          </a:p>
          <a:p>
            <a:pPr marL="457200" indent="-228600">
              <a:buFont typeface="Lato"/>
              <a:buChar char="●"/>
            </a:pPr>
            <a:r>
              <a:rPr lang="en" dirty="0">
                <a:latin typeface="Lato"/>
                <a:ea typeface="Lato"/>
                <a:cs typeface="Lato"/>
                <a:sym typeface="Lato"/>
              </a:rPr>
              <a:t>30% are Black (non-Hispanic)</a:t>
            </a:r>
          </a:p>
          <a:p>
            <a:pPr marL="457200" indent="-228600">
              <a:buFont typeface="Lato"/>
              <a:buChar char="●"/>
            </a:pPr>
            <a:r>
              <a:rPr lang="en" dirty="0">
                <a:latin typeface="Lato"/>
                <a:ea typeface="Lato"/>
                <a:cs typeface="Lato"/>
                <a:sym typeface="Lato"/>
              </a:rPr>
              <a:t>25% are Hispanic/latino </a:t>
            </a:r>
          </a:p>
          <a:p>
            <a:pPr marL="457200" indent="-228600">
              <a:buFont typeface="Lato"/>
              <a:buChar char="●"/>
            </a:pPr>
            <a:r>
              <a:rPr lang="en" dirty="0">
                <a:latin typeface="Lato"/>
                <a:ea typeface="Lato"/>
                <a:cs typeface="Lato"/>
                <a:sym typeface="Lato"/>
              </a:rPr>
              <a:t>2% are Asian/Pacific Islander </a:t>
            </a:r>
          </a:p>
        </p:txBody>
      </p:sp>
      <p:sp>
        <p:nvSpPr>
          <p:cNvPr id="82" name="Shape 82"/>
          <p:cNvSpPr txBox="1"/>
          <p:nvPr/>
        </p:nvSpPr>
        <p:spPr>
          <a:xfrm>
            <a:off x="5056800" y="3746850"/>
            <a:ext cx="3727500" cy="2022600"/>
          </a:xfrm>
          <a:prstGeom prst="rect">
            <a:avLst/>
          </a:prstGeom>
          <a:noFill/>
          <a:ln w="9525" cap="flat" cmpd="sng">
            <a:solidFill>
              <a:srgbClr val="4A86E8"/>
            </a:solidFill>
            <a:prstDash val="solid"/>
            <a:round/>
            <a:headEnd type="none" w="med" len="med"/>
            <a:tailEnd type="none" w="med" len="med"/>
          </a:ln>
        </p:spPr>
        <p:txBody>
          <a:bodyPr lIns="91425" tIns="91425" rIns="91425" bIns="91425" anchor="t" anchorCtr="0">
            <a:noAutofit/>
          </a:bodyPr>
          <a:lstStyle/>
          <a:p>
            <a:r>
              <a:rPr lang="en">
                <a:latin typeface="Lato"/>
                <a:ea typeface="Lato"/>
                <a:cs typeface="Lato"/>
                <a:sym typeface="Lato"/>
              </a:rPr>
              <a:t>Among 14,439 men living with HIV in MA:</a:t>
            </a:r>
          </a:p>
          <a:p>
            <a:pPr marL="457200" indent="-228600">
              <a:buFont typeface="Lato"/>
              <a:buChar char="●"/>
            </a:pPr>
            <a:r>
              <a:rPr lang="en">
                <a:latin typeface="Lato"/>
                <a:ea typeface="Lato"/>
                <a:cs typeface="Lato"/>
                <a:sym typeface="Lato"/>
              </a:rPr>
              <a:t>50% are white (non-Hispanic),</a:t>
            </a:r>
          </a:p>
          <a:p>
            <a:pPr marL="457200" indent="-228600">
              <a:buFont typeface="Lato"/>
              <a:buChar char="●"/>
            </a:pPr>
            <a:r>
              <a:rPr lang="en">
                <a:latin typeface="Lato"/>
                <a:ea typeface="Lato"/>
                <a:cs typeface="Lato"/>
                <a:sym typeface="Lato"/>
              </a:rPr>
              <a:t>23% are black (non-Hispanic) </a:t>
            </a:r>
          </a:p>
          <a:p>
            <a:pPr marL="457200" indent="-228600">
              <a:buFont typeface="Lato"/>
              <a:buChar char="●"/>
            </a:pPr>
            <a:r>
              <a:rPr lang="en">
                <a:latin typeface="Lato"/>
                <a:ea typeface="Lato"/>
                <a:cs typeface="Lato"/>
                <a:sym typeface="Lato"/>
              </a:rPr>
              <a:t>24% are Hispanic/Latino. </a:t>
            </a:r>
          </a:p>
          <a:p>
            <a:endParaRPr dirty="0">
              <a:latin typeface="Lato"/>
              <a:ea typeface="Lato"/>
              <a:cs typeface="Lato"/>
              <a:sym typeface="Lato"/>
            </a:endParaRPr>
          </a:p>
          <a:p>
            <a:r>
              <a:rPr lang="en">
                <a:latin typeface="Lato"/>
                <a:ea typeface="Lato"/>
                <a:cs typeface="Lato"/>
                <a:sym typeface="Lato"/>
              </a:rPr>
              <a:t>Among 5,833 women living with HIV in MA: </a:t>
            </a:r>
          </a:p>
          <a:p>
            <a:pPr marL="457200" indent="-228600">
              <a:buFont typeface="Lato"/>
              <a:buChar char="●"/>
            </a:pPr>
            <a:r>
              <a:rPr lang="en">
                <a:latin typeface="Lato"/>
                <a:ea typeface="Lato"/>
                <a:cs typeface="Lato"/>
                <a:sym typeface="Lato"/>
              </a:rPr>
              <a:t>24% are white (non-Hispanic)</a:t>
            </a:r>
          </a:p>
          <a:p>
            <a:pPr marL="457200" indent="-228600">
              <a:buClr>
                <a:srgbClr val="0000FF"/>
              </a:buClr>
              <a:buFont typeface="Lato"/>
              <a:buChar char="●"/>
            </a:pPr>
            <a:r>
              <a:rPr lang="en" b="1">
                <a:solidFill>
                  <a:srgbClr val="0000FF"/>
                </a:solidFill>
                <a:latin typeface="Lato"/>
                <a:ea typeface="Lato"/>
                <a:cs typeface="Lato"/>
                <a:sym typeface="Lato"/>
              </a:rPr>
              <a:t>46% are black (non-Hispanic) </a:t>
            </a:r>
          </a:p>
          <a:p>
            <a:pPr marL="457200" indent="-228600">
              <a:buClr>
                <a:srgbClr val="0000FF"/>
              </a:buClr>
              <a:buFont typeface="Lato"/>
              <a:buChar char="●"/>
            </a:pPr>
            <a:r>
              <a:rPr lang="en" b="1">
                <a:solidFill>
                  <a:srgbClr val="0000FF"/>
                </a:solidFill>
                <a:latin typeface="Lato"/>
                <a:ea typeface="Lato"/>
                <a:cs typeface="Lato"/>
                <a:sym typeface="Lato"/>
              </a:rPr>
              <a:t>27% are Hispanic/Latina. </a:t>
            </a:r>
          </a:p>
        </p:txBody>
      </p:sp>
    </p:spTree>
    <p:extLst>
      <p:ext uri="{BB962C8B-B14F-4D97-AF65-F5344CB8AC3E}">
        <p14:creationId xmlns="" xmlns:p14="http://schemas.microsoft.com/office/powerpoint/2010/main" val="28586436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1311900"/>
            <a:ext cx="3165600" cy="707400"/>
          </a:xfrm>
          <a:prstGeom prst="rect">
            <a:avLst/>
          </a:prstGeom>
        </p:spPr>
        <p:txBody>
          <a:bodyPr vert="horz" lIns="91425" tIns="91425" rIns="91425" bIns="91425" rtlCol="0" anchor="t" anchorCtr="0">
            <a:noAutofit/>
          </a:bodyPr>
          <a:lstStyle/>
          <a:p>
            <a:r>
              <a:rPr lang="en"/>
              <a:t>Tuberculosis</a:t>
            </a:r>
          </a:p>
        </p:txBody>
      </p:sp>
      <p:sp>
        <p:nvSpPr>
          <p:cNvPr id="88" name="Shape 88"/>
          <p:cNvSpPr txBox="1">
            <a:spLocks noGrp="1"/>
          </p:cNvSpPr>
          <p:nvPr>
            <p:ph type="body" idx="1"/>
          </p:nvPr>
        </p:nvSpPr>
        <p:spPr>
          <a:xfrm>
            <a:off x="543000" y="2334525"/>
            <a:ext cx="2703000" cy="2692200"/>
          </a:xfrm>
          <a:prstGeom prst="rect">
            <a:avLst/>
          </a:prstGeom>
          <a:ln w="9525" cap="flat" cmpd="sng">
            <a:solidFill>
              <a:srgbClr val="4A86E8"/>
            </a:solidFill>
            <a:prstDash val="solid"/>
            <a:round/>
            <a:headEnd type="none" w="med" len="med"/>
            <a:tailEnd type="none" w="med" len="med"/>
          </a:ln>
        </p:spPr>
        <p:txBody>
          <a:bodyPr vert="horz" lIns="91425" tIns="91425" rIns="91425" bIns="91425" rtlCol="0" anchor="t" anchorCtr="0">
            <a:noAutofit/>
          </a:bodyPr>
          <a:lstStyle/>
          <a:p>
            <a:pPr>
              <a:buNone/>
            </a:pPr>
            <a:r>
              <a:rPr lang="en" sz="1400">
                <a:solidFill>
                  <a:srgbClr val="000000"/>
                </a:solidFill>
                <a:latin typeface="Lato"/>
                <a:ea typeface="Lato"/>
                <a:cs typeface="Lato"/>
                <a:sym typeface="Lato"/>
              </a:rPr>
              <a:t>Racial/ethnic minorities are disproportionately affected by TB. Compared with white residents, the relative risk of being diagnosed with TB in 2015 was approximately </a:t>
            </a:r>
            <a:r>
              <a:rPr lang="en" sz="1400">
                <a:solidFill>
                  <a:srgbClr val="0000FF"/>
                </a:solidFill>
                <a:latin typeface="Lato"/>
                <a:ea typeface="Lato"/>
                <a:cs typeface="Lato"/>
                <a:sym typeface="Lato"/>
              </a:rPr>
              <a:t>50.8 times higher among Asian/PI,  23.2 times higher among Black (non-Hispanic) and 12.6 times higher among Hispanic residents.</a:t>
            </a:r>
          </a:p>
        </p:txBody>
      </p:sp>
      <p:pic>
        <p:nvPicPr>
          <p:cNvPr id="89" name="Shape 89"/>
          <p:cNvPicPr preferRelativeResize="0"/>
          <p:nvPr/>
        </p:nvPicPr>
        <p:blipFill>
          <a:blip r:embed="rId3" cstate="print">
            <a:alphaModFix/>
          </a:blip>
          <a:stretch>
            <a:fillRect/>
          </a:stretch>
        </p:blipFill>
        <p:spPr>
          <a:xfrm>
            <a:off x="3437325" y="1778274"/>
            <a:ext cx="5339250" cy="3301450"/>
          </a:xfrm>
          <a:prstGeom prst="rect">
            <a:avLst/>
          </a:prstGeom>
          <a:noFill/>
          <a:ln>
            <a:noFill/>
          </a:ln>
        </p:spPr>
      </p:pic>
    </p:spTree>
    <p:extLst>
      <p:ext uri="{BB962C8B-B14F-4D97-AF65-F5344CB8AC3E}">
        <p14:creationId xmlns="" xmlns:p14="http://schemas.microsoft.com/office/powerpoint/2010/main" val="333088283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1302275"/>
            <a:ext cx="8520600" cy="707400"/>
          </a:xfrm>
          <a:prstGeom prst="rect">
            <a:avLst/>
          </a:prstGeom>
        </p:spPr>
        <p:txBody>
          <a:bodyPr vert="horz" lIns="91425" tIns="91425" rIns="91425" bIns="91425" rtlCol="0" anchor="t" anchorCtr="0">
            <a:noAutofit/>
          </a:bodyPr>
          <a:lstStyle/>
          <a:p>
            <a:r>
              <a:rPr lang="en"/>
              <a:t>Hepatitis B </a:t>
            </a:r>
          </a:p>
        </p:txBody>
      </p:sp>
      <p:sp>
        <p:nvSpPr>
          <p:cNvPr id="95" name="Shape 95"/>
          <p:cNvSpPr txBox="1">
            <a:spLocks noGrp="1"/>
          </p:cNvSpPr>
          <p:nvPr>
            <p:ph type="body" idx="1"/>
          </p:nvPr>
        </p:nvSpPr>
        <p:spPr>
          <a:xfrm>
            <a:off x="571750" y="2805225"/>
            <a:ext cx="2789700" cy="1365300"/>
          </a:xfrm>
          <a:prstGeom prst="rect">
            <a:avLst/>
          </a:prstGeom>
          <a:ln w="9525" cap="flat" cmpd="sng">
            <a:solidFill>
              <a:srgbClr val="4A86E8"/>
            </a:solidFill>
            <a:prstDash val="solid"/>
            <a:round/>
            <a:headEnd type="none" w="med" len="med"/>
            <a:tailEnd type="none" w="med" len="med"/>
          </a:ln>
        </p:spPr>
        <p:txBody>
          <a:bodyPr vert="horz" lIns="91425" tIns="91425" rIns="91425" bIns="91425" rtlCol="0" anchor="t" anchorCtr="0">
            <a:noAutofit/>
          </a:bodyPr>
          <a:lstStyle/>
          <a:p>
            <a:pPr>
              <a:buNone/>
            </a:pPr>
            <a:r>
              <a:rPr lang="en" sz="1400">
                <a:latin typeface="Lato"/>
                <a:ea typeface="Lato"/>
                <a:cs typeface="Lato"/>
                <a:sym typeface="Lato"/>
              </a:rPr>
              <a:t>Compared to their white counterparts, the relative risk of HBV diagnosis is approximately </a:t>
            </a:r>
            <a:r>
              <a:rPr lang="en" sz="1400">
                <a:solidFill>
                  <a:srgbClr val="0000FF"/>
                </a:solidFill>
                <a:latin typeface="Lato"/>
                <a:ea typeface="Lato"/>
                <a:cs typeface="Lato"/>
                <a:sym typeface="Lato"/>
              </a:rPr>
              <a:t>3.2 times higher among Asian/PI residents.</a:t>
            </a:r>
          </a:p>
        </p:txBody>
      </p:sp>
      <p:pic>
        <p:nvPicPr>
          <p:cNvPr id="96" name="Shape 96"/>
          <p:cNvPicPr preferRelativeResize="0"/>
          <p:nvPr/>
        </p:nvPicPr>
        <p:blipFill>
          <a:blip r:embed="rId3" cstate="print">
            <a:alphaModFix/>
          </a:blip>
          <a:stretch>
            <a:fillRect/>
          </a:stretch>
        </p:blipFill>
        <p:spPr>
          <a:xfrm>
            <a:off x="3682751" y="1836923"/>
            <a:ext cx="5149549" cy="3184150"/>
          </a:xfrm>
          <a:prstGeom prst="rect">
            <a:avLst/>
          </a:prstGeom>
          <a:noFill/>
          <a:ln>
            <a:noFill/>
          </a:ln>
        </p:spPr>
      </p:pic>
    </p:spTree>
    <p:extLst>
      <p:ext uri="{BB962C8B-B14F-4D97-AF65-F5344CB8AC3E}">
        <p14:creationId xmlns="" xmlns:p14="http://schemas.microsoft.com/office/powerpoint/2010/main" val="86482894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srcRect l="4916" r="4081"/>
          <a:stretch/>
        </p:blipFill>
        <p:spPr>
          <a:xfrm>
            <a:off x="-16778" y="0"/>
            <a:ext cx="9177556" cy="6858000"/>
          </a:xfrm>
          <a:prstGeom prst="rect">
            <a:avLst/>
          </a:prstGeom>
        </p:spPr>
      </p:pic>
      <p:sp>
        <p:nvSpPr>
          <p:cNvPr id="3" name="Rectangle 2"/>
          <p:cNvSpPr/>
          <p:nvPr/>
        </p:nvSpPr>
        <p:spPr>
          <a:xfrm>
            <a:off x="0" y="6642556"/>
            <a:ext cx="3120481" cy="215444"/>
          </a:xfrm>
          <a:prstGeom prst="rect">
            <a:avLst/>
          </a:prstGeom>
        </p:spPr>
        <p:txBody>
          <a:bodyPr wrap="square">
            <a:spAutoFit/>
          </a:bodyPr>
          <a:lstStyle/>
          <a:p>
            <a:r>
              <a:rPr lang="en-US" sz="800" dirty="0" smtClean="0">
                <a:solidFill>
                  <a:schemeClr val="bg1">
                    <a:lumMod val="50000"/>
                  </a:schemeClr>
                </a:solidFill>
              </a:rPr>
              <a:t>Source: 2016 </a:t>
            </a:r>
            <a:r>
              <a:rPr lang="en-US" sz="800" dirty="0">
                <a:solidFill>
                  <a:schemeClr val="bg1">
                    <a:lumMod val="50000"/>
                  </a:schemeClr>
                </a:solidFill>
              </a:rPr>
              <a:t>Minnesota Campus </a:t>
            </a:r>
            <a:r>
              <a:rPr lang="en-US" sz="800" dirty="0" smtClean="0">
                <a:solidFill>
                  <a:schemeClr val="bg1">
                    <a:lumMod val="50000"/>
                  </a:schemeClr>
                </a:solidFill>
              </a:rPr>
              <a:t>Compact, </a:t>
            </a:r>
            <a:r>
              <a:rPr lang="en-US" sz="800" i="1" dirty="0" smtClean="0">
                <a:solidFill>
                  <a:schemeClr val="bg1">
                    <a:lumMod val="50000"/>
                  </a:schemeClr>
                </a:solidFill>
              </a:rPr>
              <a:t>What’s </a:t>
            </a:r>
            <a:r>
              <a:rPr lang="en-US" sz="800" i="1" dirty="0">
                <a:solidFill>
                  <a:schemeClr val="bg1">
                    <a:lumMod val="50000"/>
                  </a:schemeClr>
                </a:solidFill>
              </a:rPr>
              <a:t>in Your Fish Bowl</a:t>
            </a:r>
            <a:r>
              <a:rPr lang="en-US" sz="800" i="1" dirty="0" smtClean="0">
                <a:solidFill>
                  <a:schemeClr val="bg1">
                    <a:lumMod val="50000"/>
                  </a:schemeClr>
                </a:solidFill>
              </a:rPr>
              <a:t>?</a:t>
            </a:r>
            <a:endParaRPr lang="en-US" sz="800" i="1" dirty="0">
              <a:solidFill>
                <a:schemeClr val="bg1">
                  <a:lumMod val="50000"/>
                </a:schemeClr>
              </a:solidFill>
            </a:endParaRPr>
          </a:p>
        </p:txBody>
      </p:sp>
    </p:spTree>
    <p:extLst>
      <p:ext uri="{BB962C8B-B14F-4D97-AF65-F5344CB8AC3E}">
        <p14:creationId xmlns="" xmlns:p14="http://schemas.microsoft.com/office/powerpoint/2010/main" val="2322323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a:t>
            </a:r>
            <a:endParaRPr lang="en-US"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5569153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smtClean="0"/>
              <a:t>What can we do: </a:t>
            </a:r>
            <a:r>
              <a:rPr lang="en-US" dirty="0" smtClean="0"/>
              <a:t/>
            </a:r>
            <a:br>
              <a:rPr lang="en-US" dirty="0" smtClean="0"/>
            </a:br>
            <a:r>
              <a:rPr lang="en-US" sz="4200" dirty="0" smtClean="0"/>
              <a:t>Address and Contextualize Racism</a:t>
            </a:r>
            <a:endParaRPr lang="en-US" sz="4200" dirty="0"/>
          </a:p>
        </p:txBody>
      </p:sp>
      <p:sp>
        <p:nvSpPr>
          <p:cNvPr id="3" name="Content Placeholder 2"/>
          <p:cNvSpPr>
            <a:spLocks noGrp="1"/>
          </p:cNvSpPr>
          <p:nvPr>
            <p:ph idx="1"/>
          </p:nvPr>
        </p:nvSpPr>
        <p:spPr>
          <a:xfrm>
            <a:off x="628650" y="1825624"/>
            <a:ext cx="7886700" cy="5165485"/>
          </a:xfrm>
        </p:spPr>
        <p:txBody>
          <a:bodyPr>
            <a:normAutofit fontScale="77500" lnSpcReduction="20000"/>
          </a:bodyPr>
          <a:lstStyle/>
          <a:p>
            <a:pPr marL="0" lvl="0" indent="0">
              <a:buNone/>
            </a:pPr>
            <a:r>
              <a:rPr lang="en-US" b="1" dirty="0"/>
              <a:t>Address Race and Ethnicity Directly</a:t>
            </a:r>
            <a:endParaRPr lang="en-US" dirty="0"/>
          </a:p>
          <a:p>
            <a:pPr>
              <a:spcAft>
                <a:spcPts val="600"/>
              </a:spcAft>
            </a:pPr>
            <a:r>
              <a:rPr lang="en-US" dirty="0" smtClean="0"/>
              <a:t>As </a:t>
            </a:r>
            <a:r>
              <a:rPr lang="en-US" dirty="0"/>
              <a:t>an underlying cause of disparities, documents should explore whether disparities vary by race/ethnicity and if they do, address racism directly</a:t>
            </a:r>
            <a:r>
              <a:rPr lang="en-US" dirty="0" smtClean="0"/>
              <a:t>.</a:t>
            </a:r>
          </a:p>
          <a:p>
            <a:pPr marL="0" indent="0">
              <a:buNone/>
            </a:pPr>
            <a:r>
              <a:rPr lang="en-US" b="1" dirty="0" smtClean="0"/>
              <a:t> Determine </a:t>
            </a:r>
            <a:r>
              <a:rPr lang="en-US" b="1" dirty="0"/>
              <a:t>Appropriate Framing &amp; Provide Context</a:t>
            </a:r>
            <a:r>
              <a:rPr lang="en-US" dirty="0"/>
              <a:t>	</a:t>
            </a:r>
            <a:endParaRPr lang="en-US" dirty="0" smtClean="0"/>
          </a:p>
          <a:p>
            <a:r>
              <a:rPr lang="en-US" dirty="0" smtClean="0"/>
              <a:t>Depending </a:t>
            </a:r>
            <a:r>
              <a:rPr lang="en-US" dirty="0"/>
              <a:t>on who your audience is, consider telling a person’s story.  A story can be a very effective tactic to help frame </a:t>
            </a:r>
            <a:r>
              <a:rPr lang="en-US" i="1" dirty="0"/>
              <a:t>why</a:t>
            </a:r>
            <a:r>
              <a:rPr lang="en-US" dirty="0"/>
              <a:t> race/ethnicity data is important. </a:t>
            </a:r>
          </a:p>
          <a:p>
            <a:pPr>
              <a:spcAft>
                <a:spcPts val="600"/>
              </a:spcAft>
            </a:pPr>
            <a:r>
              <a:rPr lang="en-US" dirty="0"/>
              <a:t>Place racial health disparities or inequities in the context of social determinants of health and structural racism to motivate collective action, beyond individual responsibility</a:t>
            </a:r>
            <a:r>
              <a:rPr lang="en-US" dirty="0" smtClean="0"/>
              <a:t>. </a:t>
            </a:r>
            <a:endParaRPr lang="en-US" dirty="0"/>
          </a:p>
          <a:p>
            <a:pPr marL="0" indent="0">
              <a:buNone/>
            </a:pPr>
            <a:r>
              <a:rPr lang="en-US" b="1" dirty="0" smtClean="0"/>
              <a:t>Use </a:t>
            </a:r>
            <a:r>
              <a:rPr lang="en-US" b="1" dirty="0"/>
              <a:t>Visuals	</a:t>
            </a:r>
          </a:p>
          <a:p>
            <a:r>
              <a:rPr lang="en-US" dirty="0" smtClean="0"/>
              <a:t>Graphics </a:t>
            </a:r>
            <a:r>
              <a:rPr lang="en-US" dirty="0"/>
              <a:t>break down complex concepts and trends and can therefore be very useful communication tools.  Utilize visualizations to communicate the connections between race and health in a way that’s compelling, accessible, and easy to understand. </a:t>
            </a:r>
          </a:p>
        </p:txBody>
      </p:sp>
    </p:spTree>
    <p:extLst>
      <p:ext uri="{BB962C8B-B14F-4D97-AF65-F5344CB8AC3E}">
        <p14:creationId xmlns="" xmlns:p14="http://schemas.microsoft.com/office/powerpoint/2010/main" val="22496567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smtClean="0"/>
              <a:t>What can we do: </a:t>
            </a:r>
            <a:r>
              <a:rPr lang="en-US" dirty="0" smtClean="0"/>
              <a:t/>
            </a:r>
            <a:br>
              <a:rPr lang="en-US" dirty="0" smtClean="0"/>
            </a:br>
            <a:r>
              <a:rPr lang="en-US" sz="3800" dirty="0" smtClean="0"/>
              <a:t>Use Available Race and Ethnicity Data</a:t>
            </a:r>
            <a:endParaRPr lang="en-US" sz="3800" dirty="0"/>
          </a:p>
        </p:txBody>
      </p:sp>
      <p:sp>
        <p:nvSpPr>
          <p:cNvPr id="3" name="Content Placeholder 2"/>
          <p:cNvSpPr>
            <a:spLocks noGrp="1"/>
          </p:cNvSpPr>
          <p:nvPr>
            <p:ph idx="1"/>
          </p:nvPr>
        </p:nvSpPr>
        <p:spPr>
          <a:xfrm>
            <a:off x="628650" y="1825624"/>
            <a:ext cx="7886700" cy="5032376"/>
          </a:xfrm>
        </p:spPr>
        <p:txBody>
          <a:bodyPr>
            <a:normAutofit fontScale="85000" lnSpcReduction="20000"/>
          </a:bodyPr>
          <a:lstStyle/>
          <a:p>
            <a:pPr marL="0" lvl="0" indent="0">
              <a:buNone/>
            </a:pPr>
            <a:r>
              <a:rPr lang="en-US" b="1" dirty="0" smtClean="0"/>
              <a:t>Present </a:t>
            </a:r>
            <a:r>
              <a:rPr lang="en-US" b="1" dirty="0"/>
              <a:t>and Meaningfully Interpret Race/Ethnicity Data</a:t>
            </a:r>
            <a:endParaRPr lang="en-US" dirty="0"/>
          </a:p>
          <a:p>
            <a:r>
              <a:rPr lang="en-US" dirty="0" smtClean="0"/>
              <a:t>Present </a:t>
            </a:r>
            <a:r>
              <a:rPr lang="en-US" dirty="0"/>
              <a:t>racial data stratified by income, education, and/or other variables related to socioeconomic status. This is critical as some of the disparities between race/ethnic groups are due to these variables. Stratifying by these variables allows for a clearer view of how race is related to outcomes</a:t>
            </a:r>
            <a:r>
              <a:rPr lang="en-US" dirty="0" smtClean="0"/>
              <a:t>. </a:t>
            </a:r>
          </a:p>
          <a:p>
            <a:pPr>
              <a:spcAft>
                <a:spcPts val="1200"/>
              </a:spcAft>
            </a:pPr>
            <a:r>
              <a:rPr lang="en-US" dirty="0" smtClean="0"/>
              <a:t>If </a:t>
            </a:r>
            <a:r>
              <a:rPr lang="en-US" dirty="0"/>
              <a:t>primary data is unavailable or unreliable to explore nuances in subgroup variations, consider referencing special issue reports and qualitative data, such as surveys and interviews</a:t>
            </a:r>
            <a:r>
              <a:rPr lang="en-US" dirty="0" smtClean="0"/>
              <a:t>.</a:t>
            </a:r>
            <a:r>
              <a:rPr lang="en-US" b="1" dirty="0"/>
              <a:t> </a:t>
            </a:r>
            <a:endParaRPr lang="en-US" dirty="0"/>
          </a:p>
          <a:p>
            <a:pPr marL="0" lvl="0" indent="0">
              <a:buNone/>
            </a:pPr>
            <a:r>
              <a:rPr lang="en-US" b="1" dirty="0"/>
              <a:t>Early Childhood</a:t>
            </a:r>
            <a:endParaRPr lang="en-US" dirty="0"/>
          </a:p>
          <a:p>
            <a:r>
              <a:rPr lang="en-US" dirty="0" smtClean="0"/>
              <a:t>Incorporate </a:t>
            </a:r>
            <a:r>
              <a:rPr lang="en-US" dirty="0"/>
              <a:t>data on pregnant individuals and young children.</a:t>
            </a:r>
            <a:r>
              <a:rPr lang="en-US" b="1" dirty="0"/>
              <a:t> </a:t>
            </a:r>
            <a:r>
              <a:rPr lang="en-US" dirty="0"/>
              <a:t>Overwhelming evidence shows that gestation and early childhood are the most formative periods of life from a health standpoint. </a:t>
            </a:r>
          </a:p>
        </p:txBody>
      </p:sp>
    </p:spTree>
    <p:extLst>
      <p:ext uri="{BB962C8B-B14F-4D97-AF65-F5344CB8AC3E}">
        <p14:creationId xmlns="" xmlns:p14="http://schemas.microsoft.com/office/powerpoint/2010/main" val="27959709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smtClean="0"/>
              <a:t>What can we do: </a:t>
            </a:r>
            <a:r>
              <a:rPr lang="en-US" dirty="0" smtClean="0"/>
              <a:t/>
            </a:r>
            <a:br>
              <a:rPr lang="en-US" dirty="0" smtClean="0"/>
            </a:br>
            <a:r>
              <a:rPr lang="en-US" sz="4000" dirty="0" smtClean="0"/>
              <a:t>Discuss and Respond to the Drivers of Race-Based Differences</a:t>
            </a:r>
            <a:endParaRPr lang="en-US" sz="4000" dirty="0"/>
          </a:p>
        </p:txBody>
      </p:sp>
      <p:sp>
        <p:nvSpPr>
          <p:cNvPr id="3" name="Content Placeholder 2"/>
          <p:cNvSpPr>
            <a:spLocks noGrp="1"/>
          </p:cNvSpPr>
          <p:nvPr>
            <p:ph idx="1"/>
          </p:nvPr>
        </p:nvSpPr>
        <p:spPr>
          <a:xfrm>
            <a:off x="628650" y="1825624"/>
            <a:ext cx="7886700" cy="5032376"/>
          </a:xfrm>
        </p:spPr>
        <p:txBody>
          <a:bodyPr>
            <a:normAutofit fontScale="77500" lnSpcReduction="20000"/>
          </a:bodyPr>
          <a:lstStyle/>
          <a:p>
            <a:pPr marL="0" lvl="0" indent="0">
              <a:buNone/>
            </a:pPr>
            <a:r>
              <a:rPr lang="en-US" b="1" dirty="0" smtClean="0"/>
              <a:t>Use </a:t>
            </a:r>
            <a:r>
              <a:rPr lang="en-US" b="1" dirty="0"/>
              <a:t>additional indicators and data to contextualize health inequities</a:t>
            </a:r>
          </a:p>
          <a:p>
            <a:r>
              <a:rPr lang="en-US" dirty="0" smtClean="0"/>
              <a:t>Analyze </a:t>
            </a:r>
            <a:r>
              <a:rPr lang="en-US" dirty="0"/>
              <a:t>additional indicators that are drivers of race-based health disparities, such as</a:t>
            </a:r>
            <a:r>
              <a:rPr lang="en-US" dirty="0" smtClean="0"/>
              <a:t>: </a:t>
            </a:r>
          </a:p>
          <a:p>
            <a:pPr lvl="1"/>
            <a:r>
              <a:rPr lang="en-US" dirty="0" smtClean="0"/>
              <a:t>Income, Segregation, Educational Attainment</a:t>
            </a:r>
          </a:p>
          <a:p>
            <a:pPr lvl="1"/>
            <a:r>
              <a:rPr lang="en-US" dirty="0" smtClean="0"/>
              <a:t>Transportation Access, Food Access, Open </a:t>
            </a:r>
            <a:r>
              <a:rPr lang="en-US" dirty="0"/>
              <a:t>Space </a:t>
            </a:r>
            <a:r>
              <a:rPr lang="en-US" dirty="0" smtClean="0"/>
              <a:t>Access</a:t>
            </a:r>
          </a:p>
          <a:p>
            <a:pPr lvl="1">
              <a:spcAft>
                <a:spcPts val="1200"/>
              </a:spcAft>
            </a:pPr>
            <a:r>
              <a:rPr lang="en-US" dirty="0" smtClean="0"/>
              <a:t>Employment/Occupation</a:t>
            </a:r>
            <a:endParaRPr lang="en-US" b="1" dirty="0" smtClean="0"/>
          </a:p>
          <a:p>
            <a:pPr marL="0" lvl="0" indent="0">
              <a:buNone/>
            </a:pPr>
            <a:r>
              <a:rPr lang="en-US" b="1" dirty="0" smtClean="0"/>
              <a:t>Practice </a:t>
            </a:r>
            <a:r>
              <a:rPr lang="en-US" b="1" dirty="0"/>
              <a:t>interdisciplinary and systems thinking</a:t>
            </a:r>
          </a:p>
          <a:p>
            <a:r>
              <a:rPr lang="en-US" dirty="0" smtClean="0"/>
              <a:t>Discuss </a:t>
            </a:r>
            <a:r>
              <a:rPr lang="en-US" dirty="0"/>
              <a:t>both upstream causes and downstream observations by connecting health disparities and race-based differences to their root causes. Discuss how the social determinants of health and policy influence one another.</a:t>
            </a:r>
          </a:p>
          <a:p>
            <a:r>
              <a:rPr lang="en-US" dirty="0" smtClean="0"/>
              <a:t>Consider </a:t>
            </a:r>
            <a:r>
              <a:rPr lang="en-US" dirty="0"/>
              <a:t>how existing practices, policies, and programs influence observed health disparities and how emerging practices, policies, and programs could be leveraged to address health disparities and inequities</a:t>
            </a:r>
          </a:p>
          <a:p>
            <a:endParaRPr lang="en-US" dirty="0"/>
          </a:p>
        </p:txBody>
      </p:sp>
    </p:spTree>
    <p:extLst>
      <p:ext uri="{BB962C8B-B14F-4D97-AF65-F5344CB8AC3E}">
        <p14:creationId xmlns="" xmlns:p14="http://schemas.microsoft.com/office/powerpoint/2010/main" val="12261225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Tools</a:t>
            </a:r>
          </a:p>
          <a:p>
            <a:r>
              <a:rPr lang="en-US" dirty="0" smtClean="0"/>
              <a:t>Race Equity Impact Assessment</a:t>
            </a:r>
          </a:p>
          <a:p>
            <a:r>
              <a:rPr lang="en-US" dirty="0" smtClean="0"/>
              <a:t>Health Lens Analysis/Health Impact Assessment</a:t>
            </a:r>
          </a:p>
          <a:p>
            <a:r>
              <a:rPr lang="en-US" dirty="0"/>
              <a:t>Racial Equity Action </a:t>
            </a:r>
            <a:r>
              <a:rPr lang="en-US" dirty="0" smtClean="0"/>
              <a:t>Plans</a:t>
            </a:r>
          </a:p>
          <a:p>
            <a:pPr marL="0" indent="0">
              <a:buNone/>
            </a:pPr>
            <a:endParaRPr lang="en-US" dirty="0" smtClean="0"/>
          </a:p>
          <a:p>
            <a:pPr marL="0" indent="0">
              <a:buNone/>
            </a:pPr>
            <a:r>
              <a:rPr lang="en-US" b="1" dirty="0" smtClean="0"/>
              <a:t>Data Sources</a:t>
            </a:r>
          </a:p>
          <a:p>
            <a:r>
              <a:rPr lang="en-US" dirty="0" smtClean="0"/>
              <a:t>State of Equity for Metro Boston</a:t>
            </a:r>
          </a:p>
          <a:p>
            <a:r>
              <a:rPr lang="en-US" dirty="0" smtClean="0"/>
              <a:t>Southshore Compass</a:t>
            </a:r>
          </a:p>
          <a:p>
            <a:r>
              <a:rPr lang="en-US" dirty="0" smtClean="0"/>
              <a:t>US Census and American Community Survey</a:t>
            </a:r>
            <a:endParaRPr lang="en-US" dirty="0"/>
          </a:p>
        </p:txBody>
      </p:sp>
    </p:spTree>
    <p:extLst>
      <p:ext uri="{BB962C8B-B14F-4D97-AF65-F5344CB8AC3E}">
        <p14:creationId xmlns="" xmlns:p14="http://schemas.microsoft.com/office/powerpoint/2010/main" val="576182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10" name="Title 1"/>
          <p:cNvSpPr txBox="1">
            <a:spLocks/>
          </p:cNvSpPr>
          <p:nvPr/>
        </p:nvSpPr>
        <p:spPr>
          <a:xfrm>
            <a:off x="628650" y="4851400"/>
            <a:ext cx="788670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b="1" kern="1200">
                <a:solidFill>
                  <a:srgbClr val="002060"/>
                </a:solidFill>
                <a:latin typeface="Tw Cen MT" panose="020B0602020104020603" pitchFamily="34" charset="0"/>
                <a:ea typeface="+mj-ea"/>
                <a:cs typeface="+mj-cs"/>
              </a:defRPr>
            </a:lvl1pPr>
          </a:lstStyle>
          <a:p>
            <a:r>
              <a:rPr lang="en-US" b="0" dirty="0">
                <a:hlinkClick r:id="rId3"/>
              </a:rPr>
              <a:t>http://</a:t>
            </a:r>
            <a:r>
              <a:rPr lang="en-US" b="0" dirty="0" smtClean="0">
                <a:hlinkClick r:id="rId3"/>
              </a:rPr>
              <a:t>www.mapc.org/</a:t>
            </a:r>
            <a:endParaRPr lang="en-US" b="0" dirty="0" smtClean="0"/>
          </a:p>
          <a:p>
            <a:r>
              <a:rPr lang="en-US" b="0" dirty="0">
                <a:hlinkClick r:id="rId4"/>
              </a:rPr>
              <a:t>http://www.regionalindicators.org</a:t>
            </a:r>
            <a:r>
              <a:rPr lang="en-US" b="0" dirty="0" smtClean="0">
                <a:hlinkClick r:id="rId4"/>
              </a:rPr>
              <a:t>/</a:t>
            </a:r>
            <a:r>
              <a:rPr lang="en-US" b="0" dirty="0" smtClean="0"/>
              <a:t>  </a:t>
            </a:r>
            <a:endParaRPr lang="en-US" b="0" dirty="0"/>
          </a:p>
        </p:txBody>
      </p:sp>
      <p:sp>
        <p:nvSpPr>
          <p:cNvPr id="5" name="Content Placeholder 4"/>
          <p:cNvSpPr>
            <a:spLocks noGrp="1"/>
          </p:cNvSpPr>
          <p:nvPr>
            <p:ph sz="half" idx="1"/>
          </p:nvPr>
        </p:nvSpPr>
        <p:spPr/>
        <p:txBody>
          <a:bodyPr/>
          <a:lstStyle/>
          <a:p>
            <a:pPr marL="0" indent="0">
              <a:buNone/>
            </a:pPr>
            <a:r>
              <a:rPr lang="en-US" b="1" dirty="0"/>
              <a:t>Barry Keppard</a:t>
            </a:r>
          </a:p>
          <a:p>
            <a:pPr marL="0" indent="0">
              <a:buNone/>
            </a:pPr>
            <a:r>
              <a:rPr lang="en-US" dirty="0" smtClean="0"/>
              <a:t>Director of Public </a:t>
            </a:r>
            <a:r>
              <a:rPr lang="en-US" dirty="0"/>
              <a:t>Health </a:t>
            </a:r>
            <a:r>
              <a:rPr lang="en-US" dirty="0" smtClean="0"/>
              <a:t>Metropolitan Area Planning Council</a:t>
            </a:r>
          </a:p>
          <a:p>
            <a:pPr marL="0" indent="0">
              <a:buNone/>
            </a:pPr>
            <a:r>
              <a:rPr lang="en-US" dirty="0" smtClean="0"/>
              <a:t>bkeppard@mapc.org</a:t>
            </a:r>
            <a:endParaRPr lang="en-US" dirty="0"/>
          </a:p>
          <a:p>
            <a:pPr marL="0" indent="0">
              <a:buNone/>
            </a:pPr>
            <a:r>
              <a:rPr lang="en-US" dirty="0"/>
              <a:t>(617) 933-0750</a:t>
            </a:r>
          </a:p>
          <a:p>
            <a:pPr marL="0" indent="0">
              <a:buNone/>
            </a:pPr>
            <a:endParaRPr lang="en-US" dirty="0"/>
          </a:p>
        </p:txBody>
      </p:sp>
    </p:spTree>
    <p:extLst>
      <p:ext uri="{BB962C8B-B14F-4D97-AF65-F5344CB8AC3E}">
        <p14:creationId xmlns="" xmlns:p14="http://schemas.microsoft.com/office/powerpoint/2010/main" val="902548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228599" y="783174"/>
            <a:ext cx="8686800" cy="5939842"/>
          </a:xfrm>
          <a:prstGeom prst="rect">
            <a:avLst/>
          </a:prstGeom>
        </p:spPr>
      </p:pic>
      <p:sp>
        <p:nvSpPr>
          <p:cNvPr id="2" name="Title 1"/>
          <p:cNvSpPr>
            <a:spLocks noGrp="1"/>
          </p:cNvSpPr>
          <p:nvPr>
            <p:ph type="title"/>
          </p:nvPr>
        </p:nvSpPr>
        <p:spPr>
          <a:xfrm>
            <a:off x="628650" y="197346"/>
            <a:ext cx="7886700" cy="1325563"/>
          </a:xfrm>
        </p:spPr>
        <p:txBody>
          <a:bodyPr/>
          <a:lstStyle/>
          <a:p>
            <a:r>
              <a:rPr lang="en-US" dirty="0" smtClean="0"/>
              <a:t>Example</a:t>
            </a:r>
            <a:endParaRPr lang="en-US" dirty="0"/>
          </a:p>
        </p:txBody>
      </p:sp>
      <p:sp>
        <p:nvSpPr>
          <p:cNvPr id="6" name="TextBox 5"/>
          <p:cNvSpPr txBox="1"/>
          <p:nvPr/>
        </p:nvSpPr>
        <p:spPr>
          <a:xfrm>
            <a:off x="1598102" y="3753095"/>
            <a:ext cx="5947795"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2144314" y="4646520"/>
            <a:ext cx="1757495" cy="369332"/>
          </a:xfrm>
          <a:prstGeom prst="rect">
            <a:avLst/>
          </a:prstGeom>
          <a:noFill/>
        </p:spPr>
        <p:txBody>
          <a:bodyPr wrap="square" rtlCol="0">
            <a:spAutoFit/>
          </a:bodyPr>
          <a:lstStyle/>
          <a:p>
            <a:r>
              <a:rPr lang="en-US" dirty="0" smtClean="0"/>
              <a:t>Stable family life</a:t>
            </a:r>
            <a:endParaRPr lang="en-US" dirty="0"/>
          </a:p>
        </p:txBody>
      </p:sp>
      <p:sp>
        <p:nvSpPr>
          <p:cNvPr id="8" name="Rectangle 7"/>
          <p:cNvSpPr/>
          <p:nvPr/>
        </p:nvSpPr>
        <p:spPr>
          <a:xfrm>
            <a:off x="4096865" y="5227346"/>
            <a:ext cx="2487797" cy="369332"/>
          </a:xfrm>
          <a:prstGeom prst="rect">
            <a:avLst/>
          </a:prstGeom>
        </p:spPr>
        <p:txBody>
          <a:bodyPr wrap="none">
            <a:spAutoFit/>
          </a:bodyPr>
          <a:lstStyle/>
          <a:p>
            <a:r>
              <a:rPr lang="en-US" dirty="0" smtClean="0"/>
              <a:t>Attended Private School </a:t>
            </a:r>
            <a:endParaRPr lang="en-US" dirty="0"/>
          </a:p>
        </p:txBody>
      </p:sp>
      <p:sp>
        <p:nvSpPr>
          <p:cNvPr id="9" name="Rectangle 8"/>
          <p:cNvSpPr/>
          <p:nvPr/>
        </p:nvSpPr>
        <p:spPr>
          <a:xfrm>
            <a:off x="3000442" y="5571148"/>
            <a:ext cx="2215671" cy="369332"/>
          </a:xfrm>
          <a:prstGeom prst="rect">
            <a:avLst/>
          </a:prstGeom>
        </p:spPr>
        <p:txBody>
          <a:bodyPr wrap="none">
            <a:spAutoFit/>
          </a:bodyPr>
          <a:lstStyle/>
          <a:p>
            <a:r>
              <a:rPr lang="en-US" dirty="0" smtClean="0"/>
              <a:t>Middle income family</a:t>
            </a:r>
            <a:endParaRPr lang="en-US" dirty="0"/>
          </a:p>
        </p:txBody>
      </p:sp>
      <p:sp>
        <p:nvSpPr>
          <p:cNvPr id="10" name="Rectangle 9"/>
          <p:cNvSpPr/>
          <p:nvPr/>
        </p:nvSpPr>
        <p:spPr>
          <a:xfrm>
            <a:off x="5694101" y="4701618"/>
            <a:ext cx="1010726" cy="369332"/>
          </a:xfrm>
          <a:prstGeom prst="rect">
            <a:avLst/>
          </a:prstGeom>
        </p:spPr>
        <p:txBody>
          <a:bodyPr wrap="none">
            <a:spAutoFit/>
          </a:bodyPr>
          <a:lstStyle/>
          <a:p>
            <a:r>
              <a:rPr lang="en-US" dirty="0" smtClean="0"/>
              <a:t>Introvert</a:t>
            </a:r>
            <a:endParaRPr lang="en-US" dirty="0"/>
          </a:p>
        </p:txBody>
      </p:sp>
      <p:sp>
        <p:nvSpPr>
          <p:cNvPr id="11" name="Rectangle 10"/>
          <p:cNvSpPr/>
          <p:nvPr/>
        </p:nvSpPr>
        <p:spPr>
          <a:xfrm>
            <a:off x="4310737" y="4516952"/>
            <a:ext cx="905376" cy="369332"/>
          </a:xfrm>
          <a:prstGeom prst="rect">
            <a:avLst/>
          </a:prstGeom>
        </p:spPr>
        <p:txBody>
          <a:bodyPr wrap="none">
            <a:spAutoFit/>
          </a:bodyPr>
          <a:lstStyle/>
          <a:p>
            <a:r>
              <a:rPr lang="en-US" dirty="0" smtClean="0"/>
              <a:t>Athletic</a:t>
            </a:r>
            <a:endParaRPr lang="en-US" dirty="0"/>
          </a:p>
        </p:txBody>
      </p:sp>
      <p:sp>
        <p:nvSpPr>
          <p:cNvPr id="12" name="Rectangle 11"/>
          <p:cNvSpPr/>
          <p:nvPr/>
        </p:nvSpPr>
        <p:spPr>
          <a:xfrm>
            <a:off x="2344516" y="4291356"/>
            <a:ext cx="1415452" cy="369332"/>
          </a:xfrm>
          <a:prstGeom prst="rect">
            <a:avLst/>
          </a:prstGeom>
        </p:spPr>
        <p:txBody>
          <a:bodyPr wrap="none">
            <a:spAutoFit/>
          </a:bodyPr>
          <a:lstStyle/>
          <a:p>
            <a:r>
              <a:rPr lang="en-US" dirty="0" smtClean="0"/>
              <a:t>Heterosexual</a:t>
            </a:r>
            <a:endParaRPr lang="en-US" dirty="0"/>
          </a:p>
        </p:txBody>
      </p:sp>
      <p:sp>
        <p:nvSpPr>
          <p:cNvPr id="13" name="Rectangle 12"/>
          <p:cNvSpPr/>
          <p:nvPr/>
        </p:nvSpPr>
        <p:spPr>
          <a:xfrm>
            <a:off x="6035816" y="4205876"/>
            <a:ext cx="807337" cy="369332"/>
          </a:xfrm>
          <a:prstGeom prst="rect">
            <a:avLst/>
          </a:prstGeom>
        </p:spPr>
        <p:txBody>
          <a:bodyPr wrap="none">
            <a:spAutoFit/>
          </a:bodyPr>
          <a:lstStyle/>
          <a:p>
            <a:r>
              <a:rPr lang="en-US" dirty="0" smtClean="0"/>
              <a:t>White </a:t>
            </a:r>
            <a:endParaRPr lang="en-US" dirty="0"/>
          </a:p>
        </p:txBody>
      </p:sp>
      <p:sp>
        <p:nvSpPr>
          <p:cNvPr id="14" name="Rectangle 13"/>
          <p:cNvSpPr/>
          <p:nvPr/>
        </p:nvSpPr>
        <p:spPr>
          <a:xfrm>
            <a:off x="3791930" y="4084702"/>
            <a:ext cx="2224776" cy="369332"/>
          </a:xfrm>
          <a:prstGeom prst="rect">
            <a:avLst/>
          </a:prstGeom>
        </p:spPr>
        <p:txBody>
          <a:bodyPr wrap="none">
            <a:spAutoFit/>
          </a:bodyPr>
          <a:lstStyle/>
          <a:p>
            <a:r>
              <a:rPr lang="en-US" dirty="0" smtClean="0"/>
              <a:t>Irish/</a:t>
            </a:r>
            <a:r>
              <a:rPr lang="en-US" dirty="0"/>
              <a:t>G</a:t>
            </a:r>
            <a:r>
              <a:rPr lang="en-US" dirty="0" smtClean="0"/>
              <a:t>erman descent</a:t>
            </a:r>
            <a:endParaRPr lang="en-US" dirty="0"/>
          </a:p>
        </p:txBody>
      </p:sp>
      <p:sp>
        <p:nvSpPr>
          <p:cNvPr id="15" name="Rectangle 14"/>
          <p:cNvSpPr/>
          <p:nvPr/>
        </p:nvSpPr>
        <p:spPr>
          <a:xfrm>
            <a:off x="2424482" y="3476096"/>
            <a:ext cx="2954655" cy="369332"/>
          </a:xfrm>
          <a:prstGeom prst="rect">
            <a:avLst/>
          </a:prstGeom>
        </p:spPr>
        <p:txBody>
          <a:bodyPr wrap="none">
            <a:spAutoFit/>
          </a:bodyPr>
          <a:lstStyle/>
          <a:p>
            <a:r>
              <a:rPr lang="en-US" dirty="0" smtClean="0"/>
              <a:t>Graduate School degree 	</a:t>
            </a:r>
            <a:endParaRPr lang="en-US" dirty="0"/>
          </a:p>
        </p:txBody>
      </p:sp>
      <p:sp>
        <p:nvSpPr>
          <p:cNvPr id="16" name="Rectangle 15"/>
          <p:cNvSpPr/>
          <p:nvPr/>
        </p:nvSpPr>
        <p:spPr>
          <a:xfrm>
            <a:off x="5514572" y="3470712"/>
            <a:ext cx="2031325" cy="369332"/>
          </a:xfrm>
          <a:prstGeom prst="rect">
            <a:avLst/>
          </a:prstGeom>
        </p:spPr>
        <p:txBody>
          <a:bodyPr wrap="none">
            <a:spAutoFit/>
          </a:bodyPr>
          <a:lstStyle/>
          <a:p>
            <a:r>
              <a:rPr lang="en-US" dirty="0" smtClean="0"/>
              <a:t>Raised Catholic	</a:t>
            </a:r>
            <a:endParaRPr lang="en-US" dirty="0"/>
          </a:p>
        </p:txBody>
      </p:sp>
      <p:sp>
        <p:nvSpPr>
          <p:cNvPr id="17" name="Rectangle 16"/>
          <p:cNvSpPr/>
          <p:nvPr/>
        </p:nvSpPr>
        <p:spPr>
          <a:xfrm>
            <a:off x="1655592" y="3862055"/>
            <a:ext cx="1107996" cy="369332"/>
          </a:xfrm>
          <a:prstGeom prst="rect">
            <a:avLst/>
          </a:prstGeom>
        </p:spPr>
        <p:txBody>
          <a:bodyPr wrap="none">
            <a:spAutoFit/>
          </a:bodyPr>
          <a:lstStyle/>
          <a:p>
            <a:r>
              <a:rPr lang="en-US" dirty="0" smtClean="0"/>
              <a:t>Agnostic	</a:t>
            </a:r>
            <a:endParaRPr lang="en-US" dirty="0"/>
          </a:p>
        </p:txBody>
      </p:sp>
      <p:sp>
        <p:nvSpPr>
          <p:cNvPr id="18" name="Rectangle 17"/>
          <p:cNvSpPr/>
          <p:nvPr/>
        </p:nvSpPr>
        <p:spPr>
          <a:xfrm>
            <a:off x="4786766" y="3173904"/>
            <a:ext cx="1107996" cy="369332"/>
          </a:xfrm>
          <a:prstGeom prst="rect">
            <a:avLst/>
          </a:prstGeom>
        </p:spPr>
        <p:txBody>
          <a:bodyPr wrap="none">
            <a:spAutoFit/>
          </a:bodyPr>
          <a:lstStyle/>
          <a:p>
            <a:r>
              <a:rPr lang="en-US" dirty="0" smtClean="0"/>
              <a:t>Renter	</a:t>
            </a:r>
            <a:endParaRPr lang="en-US" dirty="0"/>
          </a:p>
        </p:txBody>
      </p:sp>
      <p:sp>
        <p:nvSpPr>
          <p:cNvPr id="19" name="Rectangle 18"/>
          <p:cNvSpPr/>
          <p:nvPr/>
        </p:nvSpPr>
        <p:spPr>
          <a:xfrm>
            <a:off x="1832111" y="3118291"/>
            <a:ext cx="2289216" cy="369332"/>
          </a:xfrm>
          <a:prstGeom prst="rect">
            <a:avLst/>
          </a:prstGeom>
        </p:spPr>
        <p:txBody>
          <a:bodyPr wrap="none">
            <a:spAutoFit/>
          </a:bodyPr>
          <a:lstStyle/>
          <a:p>
            <a:r>
              <a:rPr lang="en-US" dirty="0" smtClean="0"/>
              <a:t>Taking Transit since HS</a:t>
            </a:r>
            <a:endParaRPr lang="en-US" dirty="0"/>
          </a:p>
        </p:txBody>
      </p:sp>
      <p:sp>
        <p:nvSpPr>
          <p:cNvPr id="3" name="Rectangle 2"/>
          <p:cNvSpPr/>
          <p:nvPr/>
        </p:nvSpPr>
        <p:spPr>
          <a:xfrm>
            <a:off x="3263932" y="2796006"/>
            <a:ext cx="3662413" cy="369332"/>
          </a:xfrm>
          <a:prstGeom prst="rect">
            <a:avLst/>
          </a:prstGeom>
        </p:spPr>
        <p:txBody>
          <a:bodyPr wrap="none">
            <a:spAutoFit/>
          </a:bodyPr>
          <a:lstStyle/>
          <a:p>
            <a:r>
              <a:rPr lang="en-US" dirty="0" smtClean="0"/>
              <a:t>Losing a family member while young</a:t>
            </a:r>
            <a:endParaRPr lang="en-US" dirty="0"/>
          </a:p>
        </p:txBody>
      </p:sp>
      <p:sp>
        <p:nvSpPr>
          <p:cNvPr id="20" name="Rectangle 19"/>
          <p:cNvSpPr/>
          <p:nvPr/>
        </p:nvSpPr>
        <p:spPr>
          <a:xfrm>
            <a:off x="4151879" y="3716161"/>
            <a:ext cx="2128468" cy="369332"/>
          </a:xfrm>
          <a:prstGeom prst="rect">
            <a:avLst/>
          </a:prstGeom>
        </p:spPr>
        <p:txBody>
          <a:bodyPr wrap="none">
            <a:spAutoFit/>
          </a:bodyPr>
          <a:lstStyle/>
          <a:p>
            <a:r>
              <a:rPr lang="en-US" dirty="0" smtClean="0"/>
              <a:t>Time spent outdoors</a:t>
            </a:r>
            <a:endParaRPr lang="en-US" dirty="0"/>
          </a:p>
        </p:txBody>
      </p:sp>
      <p:sp>
        <p:nvSpPr>
          <p:cNvPr id="21" name="TextBox 20"/>
          <p:cNvSpPr txBox="1"/>
          <p:nvPr/>
        </p:nvSpPr>
        <p:spPr>
          <a:xfrm>
            <a:off x="2718427" y="4941597"/>
            <a:ext cx="2083083" cy="369332"/>
          </a:xfrm>
          <a:prstGeom prst="rect">
            <a:avLst/>
          </a:prstGeom>
          <a:noFill/>
        </p:spPr>
        <p:txBody>
          <a:bodyPr wrap="square" rtlCol="0">
            <a:spAutoFit/>
          </a:bodyPr>
          <a:lstStyle/>
          <a:p>
            <a:r>
              <a:rPr lang="en-US" dirty="0" smtClean="0"/>
              <a:t>Safe neighborhoods</a:t>
            </a:r>
            <a:endParaRPr lang="en-US" dirty="0"/>
          </a:p>
        </p:txBody>
      </p:sp>
    </p:spTree>
    <p:extLst>
      <p:ext uri="{BB962C8B-B14F-4D97-AF65-F5344CB8AC3E}">
        <p14:creationId xmlns="" xmlns:p14="http://schemas.microsoft.com/office/powerpoint/2010/main" val="3984242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 What is happening here?</a:t>
            </a:r>
            <a:endParaRPr lang="en-US" dirty="0"/>
          </a:p>
        </p:txBody>
      </p:sp>
      <p:sp>
        <p:nvSpPr>
          <p:cNvPr id="3" name="Content Placeholder 2"/>
          <p:cNvSpPr>
            <a:spLocks noGrp="1"/>
          </p:cNvSpPr>
          <p:nvPr>
            <p:ph idx="1"/>
          </p:nvPr>
        </p:nvSpPr>
        <p:spPr/>
        <p:txBody>
          <a:bodyPr/>
          <a:lstStyle/>
          <a:p>
            <a:r>
              <a:rPr lang="en-US" dirty="0" smtClean="0"/>
              <a:t>I am not the expert in the room but I am actively involved in addressing our responses to disparities, especially those that are racially driven.</a:t>
            </a:r>
            <a:endParaRPr lang="en-US" dirty="0"/>
          </a:p>
          <a:p>
            <a:r>
              <a:rPr lang="en-US" dirty="0" smtClean="0"/>
              <a:t>I am part of team working at the intersection of public health and municipal and regional planning</a:t>
            </a:r>
            <a:endParaRPr lang="en-US" dirty="0"/>
          </a:p>
          <a:p>
            <a:r>
              <a:rPr lang="en-US" dirty="0" smtClean="0"/>
              <a:t>This presentation is meant to launch us forward; leading with race, but not meant to stop there</a:t>
            </a:r>
          </a:p>
          <a:p>
            <a:r>
              <a:rPr lang="en-US" dirty="0" smtClean="0"/>
              <a:t>Conversations concerning race are difficult  </a:t>
            </a:r>
            <a:endParaRPr lang="en-US" dirty="0"/>
          </a:p>
        </p:txBody>
      </p:sp>
    </p:spTree>
    <p:extLst>
      <p:ext uri="{BB962C8B-B14F-4D97-AF65-F5344CB8AC3E}">
        <p14:creationId xmlns="" xmlns:p14="http://schemas.microsoft.com/office/powerpoint/2010/main" val="2756137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MAPC?</a:t>
            </a:r>
            <a:endParaRPr lang="en-US" dirty="0"/>
          </a:p>
        </p:txBody>
      </p:sp>
      <p:pic>
        <p:nvPicPr>
          <p:cNvPr id="4" name="Content Placeholder 3"/>
          <p:cNvPicPr>
            <a:picLocks noGrp="1" noChangeAspect="1"/>
          </p:cNvPicPr>
          <p:nvPr>
            <p:ph idx="1"/>
          </p:nvPr>
        </p:nvPicPr>
        <p:blipFill>
          <a:blip r:embed="rId2" cstate="print"/>
          <a:stretch>
            <a:fillRect/>
          </a:stretch>
        </p:blipFill>
        <p:spPr>
          <a:xfrm>
            <a:off x="1094508" y="1436913"/>
            <a:ext cx="6954984" cy="5370304"/>
          </a:xfrm>
          <a:prstGeom prst="rect">
            <a:avLst/>
          </a:prstGeom>
        </p:spPr>
      </p:pic>
    </p:spTree>
    <p:extLst>
      <p:ext uri="{BB962C8B-B14F-4D97-AF65-F5344CB8AC3E}">
        <p14:creationId xmlns="" xmlns:p14="http://schemas.microsoft.com/office/powerpoint/2010/main" val="2802981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Race?</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172814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Race?</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Evidence demonstrates </a:t>
            </a:r>
            <a:r>
              <a:rPr lang="en-US" dirty="0"/>
              <a:t>persistent </a:t>
            </a:r>
            <a:r>
              <a:rPr lang="en-US" dirty="0" smtClean="0"/>
              <a:t>differences in </a:t>
            </a:r>
            <a:r>
              <a:rPr lang="en-US" dirty="0"/>
              <a:t>opportunity, quality of life, and health outcomes across racial and ethnic groups </a:t>
            </a:r>
            <a:endParaRPr lang="en-US" dirty="0" smtClean="0"/>
          </a:p>
          <a:p>
            <a:endParaRPr lang="en-US" dirty="0" smtClean="0"/>
          </a:p>
          <a:p>
            <a:r>
              <a:rPr lang="en-US" dirty="0" smtClean="0"/>
              <a:t>Not </a:t>
            </a:r>
            <a:r>
              <a:rPr lang="en-US" dirty="0"/>
              <a:t>due to biological </a:t>
            </a:r>
            <a:r>
              <a:rPr lang="en-US" dirty="0" smtClean="0"/>
              <a:t>differences, </a:t>
            </a:r>
            <a:r>
              <a:rPr lang="en-US" dirty="0"/>
              <a:t>and cannot be explained solely by socioeconomic status or </a:t>
            </a:r>
            <a:r>
              <a:rPr lang="en-US" dirty="0" smtClean="0"/>
              <a:t>education</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4629149" y="1624097"/>
            <a:ext cx="4514851" cy="4514851"/>
          </a:xfrm>
        </p:spPr>
      </p:pic>
    </p:spTree>
    <p:extLst>
      <p:ext uri="{BB962C8B-B14F-4D97-AF65-F5344CB8AC3E}">
        <p14:creationId xmlns="" xmlns:p14="http://schemas.microsoft.com/office/powerpoint/2010/main" val="2917361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Race?</a:t>
            </a:r>
            <a:endParaRPr lang="en-US" dirty="0"/>
          </a:p>
        </p:txBody>
      </p:sp>
      <p:sp>
        <p:nvSpPr>
          <p:cNvPr id="3" name="Content Placeholder 2"/>
          <p:cNvSpPr>
            <a:spLocks noGrp="1"/>
          </p:cNvSpPr>
          <p:nvPr>
            <p:ph sz="half" idx="1"/>
          </p:nvPr>
        </p:nvSpPr>
        <p:spPr/>
        <p:txBody>
          <a:bodyPr/>
          <a:lstStyle/>
          <a:p>
            <a:pPr marL="0" indent="0">
              <a:buNone/>
            </a:pPr>
            <a:r>
              <a:rPr lang="en-US" dirty="0" smtClean="0"/>
              <a:t>Proposition: We must address in order to achieve </a:t>
            </a:r>
            <a:r>
              <a:rPr lang="en-US" b="1" dirty="0" smtClean="0"/>
              <a:t>equity</a:t>
            </a:r>
            <a:r>
              <a:rPr lang="en-US" dirty="0" smtClean="0"/>
              <a:t>:</a:t>
            </a:r>
          </a:p>
          <a:p>
            <a:pPr marL="0" indent="0">
              <a:buNone/>
            </a:pPr>
            <a:endParaRPr lang="en-US" dirty="0" smtClean="0"/>
          </a:p>
          <a:p>
            <a:pPr marL="0" indent="0">
              <a:buNone/>
            </a:pPr>
            <a:r>
              <a:rPr lang="en-US" i="1" dirty="0"/>
              <a:t>A</a:t>
            </a:r>
            <a:r>
              <a:rPr lang="en-US" i="1" dirty="0" smtClean="0"/>
              <a:t>ll </a:t>
            </a:r>
            <a:r>
              <a:rPr lang="en-US" i="1" dirty="0"/>
              <a:t>people have full and equal access to opportunities that enable them to attain their full </a:t>
            </a:r>
            <a:r>
              <a:rPr lang="en-US" i="1" dirty="0" smtClean="0"/>
              <a:t>potential</a:t>
            </a:r>
            <a:endParaRPr lang="en-US" i="1" dirty="0"/>
          </a:p>
        </p:txBody>
      </p:sp>
      <p:grpSp>
        <p:nvGrpSpPr>
          <p:cNvPr id="7" name="Group 6"/>
          <p:cNvGrpSpPr/>
          <p:nvPr/>
        </p:nvGrpSpPr>
        <p:grpSpPr>
          <a:xfrm>
            <a:off x="4676174" y="-678418"/>
            <a:ext cx="4450533" cy="5632375"/>
            <a:chOff x="2377754" y="-570452"/>
            <a:chExt cx="6858523" cy="8679809"/>
          </a:xfrm>
        </p:grpSpPr>
        <p:pic>
          <p:nvPicPr>
            <p:cNvPr id="5" name="Picture 4"/>
            <p:cNvPicPr>
              <a:picLocks noChangeAspect="1"/>
            </p:cNvPicPr>
            <p:nvPr/>
          </p:nvPicPr>
          <p:blipFill rotWithShape="1">
            <a:blip r:embed="rId3" cstate="print">
              <a:extLst>
                <a:ext uri="{28A0092B-C50C-407E-A947-70E740481C1C}">
                  <a14:useLocalDpi xmlns="" xmlns:a14="http://schemas.microsoft.com/office/drawing/2010/main" val="0"/>
                </a:ext>
              </a:extLst>
            </a:blip>
            <a:srcRect r="50000"/>
            <a:stretch/>
          </p:blipFill>
          <p:spPr>
            <a:xfrm>
              <a:off x="2377754" y="-570452"/>
              <a:ext cx="3429000" cy="6858000"/>
            </a:xfrm>
            <a:prstGeom prst="rect">
              <a:avLst/>
            </a:prstGeom>
          </p:spPr>
        </p:pic>
        <p:pic>
          <p:nvPicPr>
            <p:cNvPr id="6" name="Picture 5"/>
            <p:cNvPicPr>
              <a:picLocks noChangeAspect="1"/>
            </p:cNvPicPr>
            <p:nvPr/>
          </p:nvPicPr>
          <p:blipFill rotWithShape="1">
            <a:blip r:embed="rId3" cstate="print">
              <a:extLst>
                <a:ext uri="{28A0092B-C50C-407E-A947-70E740481C1C}">
                  <a14:useLocalDpi xmlns="" xmlns:a14="http://schemas.microsoft.com/office/drawing/2010/main" val="0"/>
                </a:ext>
              </a:extLst>
            </a:blip>
            <a:srcRect l="50103" r="-11"/>
            <a:stretch/>
          </p:blipFill>
          <p:spPr>
            <a:xfrm>
              <a:off x="5813570" y="1251357"/>
              <a:ext cx="3422707" cy="6858000"/>
            </a:xfrm>
            <a:prstGeom prst="rect">
              <a:avLst/>
            </a:prstGeom>
          </p:spPr>
        </p:pic>
      </p:grpSp>
      <p:pic>
        <p:nvPicPr>
          <p:cNvPr id="8" name="Picture 7"/>
          <p:cNvPicPr>
            <a:picLocks noChangeAspect="1"/>
          </p:cNvPicPr>
          <p:nvPr/>
        </p:nvPicPr>
        <p:blipFill rotWithShape="1">
          <a:blip r:embed="rId3" cstate="print">
            <a:extLst>
              <a:ext uri="{28A0092B-C50C-407E-A947-70E740481C1C}">
                <a14:useLocalDpi xmlns="" xmlns:a14="http://schemas.microsoft.com/office/drawing/2010/main" val="0"/>
              </a:ext>
            </a:extLst>
          </a:blip>
          <a:srcRect l="221" r="-11"/>
          <a:stretch/>
        </p:blipFill>
        <p:spPr>
          <a:xfrm>
            <a:off x="4699322" y="3422514"/>
            <a:ext cx="4440887" cy="4450193"/>
          </a:xfrm>
          <a:prstGeom prst="rect">
            <a:avLst/>
          </a:prstGeom>
        </p:spPr>
      </p:pic>
      <p:sp>
        <p:nvSpPr>
          <p:cNvPr id="9" name="Up Arrow 8"/>
          <p:cNvSpPr/>
          <p:nvPr/>
        </p:nvSpPr>
        <p:spPr>
          <a:xfrm rot="10800000">
            <a:off x="6342927" y="3507129"/>
            <a:ext cx="1215341" cy="1203767"/>
          </a:xfrm>
          <a:prstGeom prst="upArrow">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 xmlns:p14="http://schemas.microsoft.com/office/powerpoint/2010/main" val="3063535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822</TotalTime>
  <Words>1974</Words>
  <Application>Microsoft Office PowerPoint</Application>
  <PresentationFormat>On-screen Show (4:3)</PresentationFormat>
  <Paragraphs>262</Paragraphs>
  <Slides>35</Slides>
  <Notes>32</Notes>
  <HiddenSlides>4</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Race and Ethnicity as Social Determinants of Health </vt:lpstr>
      <vt:lpstr>Overview</vt:lpstr>
      <vt:lpstr>Slide 3</vt:lpstr>
      <vt:lpstr>Example</vt:lpstr>
      <vt:lpstr>Who am I? What is happening here?</vt:lpstr>
      <vt:lpstr>Who is MAPC?</vt:lpstr>
      <vt:lpstr>Why Race?</vt:lpstr>
      <vt:lpstr>Why Race?</vt:lpstr>
      <vt:lpstr>Why Race?</vt:lpstr>
      <vt:lpstr>Why Race and Health?</vt:lpstr>
      <vt:lpstr>What does it do?</vt:lpstr>
      <vt:lpstr>Unequal Rates of Exposure to Early Childhood Adversity </vt:lpstr>
      <vt:lpstr>The Same Level of Education Provides Unequal Economic Returns across Race</vt:lpstr>
      <vt:lpstr>Disproportionate Exposure to Psychosocial and Environmental Stressors</vt:lpstr>
      <vt:lpstr>Interpersonal Racism</vt:lpstr>
      <vt:lpstr>Slide 16</vt:lpstr>
      <vt:lpstr>How does race show up as a health determinant?</vt:lpstr>
      <vt:lpstr>Disparate educational attainment</vt:lpstr>
      <vt:lpstr>Segregation across incomes</vt:lpstr>
      <vt:lpstr>Poverty </vt:lpstr>
      <vt:lpstr>Low birth weight</vt:lpstr>
      <vt:lpstr>Incarceration rates</vt:lpstr>
      <vt:lpstr>Birth Outcomes: Low Birth Weight</vt:lpstr>
      <vt:lpstr>Diabetes </vt:lpstr>
      <vt:lpstr>HIV/AIDS</vt:lpstr>
      <vt:lpstr>Birth Outcomes: Infant Mortality </vt:lpstr>
      <vt:lpstr>Slide 27</vt:lpstr>
      <vt:lpstr>Tuberculosis</vt:lpstr>
      <vt:lpstr>Hepatitis B </vt:lpstr>
      <vt:lpstr>What can we do?</vt:lpstr>
      <vt:lpstr>What can we do:  Address and Contextualize Racism</vt:lpstr>
      <vt:lpstr>What can we do:  Use Available Race and Ethnicity Data</vt:lpstr>
      <vt:lpstr>What can we do:  Discuss and Respond to the Drivers of Race-Based Differences</vt:lpstr>
      <vt:lpstr>Resources</vt:lpstr>
      <vt:lpstr>Thank you!</vt:lpstr>
    </vt:vector>
  </TitlesOfParts>
  <Company>Metropolitan Area Planning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Keppard, Barry</dc:creator>
  <cp:lastModifiedBy>Kym Williams</cp:lastModifiedBy>
  <cp:revision>27</cp:revision>
  <cp:lastPrinted>2017-07-19T15:28:55Z</cp:lastPrinted>
  <dcterms:created xsi:type="dcterms:W3CDTF">2017-07-18T13:50:44Z</dcterms:created>
  <dcterms:modified xsi:type="dcterms:W3CDTF">2017-07-20T18:59:28Z</dcterms:modified>
</cp:coreProperties>
</file>